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9" r:id="rId1"/>
  </p:sldMasterIdLst>
  <p:notesMasterIdLst>
    <p:notesMasterId r:id="rId22"/>
  </p:notesMasterIdLst>
  <p:sldIdLst>
    <p:sldId id="256" r:id="rId2"/>
    <p:sldId id="310" r:id="rId3"/>
    <p:sldId id="311" r:id="rId4"/>
    <p:sldId id="262" r:id="rId5"/>
    <p:sldId id="291" r:id="rId6"/>
    <p:sldId id="292" r:id="rId7"/>
    <p:sldId id="296" r:id="rId8"/>
    <p:sldId id="298" r:id="rId9"/>
    <p:sldId id="299" r:id="rId10"/>
    <p:sldId id="284" r:id="rId11"/>
    <p:sldId id="289" r:id="rId12"/>
    <p:sldId id="313" r:id="rId13"/>
    <p:sldId id="301" r:id="rId14"/>
    <p:sldId id="304" r:id="rId15"/>
    <p:sldId id="305" r:id="rId16"/>
    <p:sldId id="306" r:id="rId17"/>
    <p:sldId id="309" r:id="rId18"/>
    <p:sldId id="287" r:id="rId19"/>
    <p:sldId id="307" r:id="rId20"/>
    <p:sldId id="27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C8F"/>
    <a:srgbClr val="8DC8FD"/>
    <a:srgbClr val="C9A6E4"/>
    <a:srgbClr val="4E6488"/>
    <a:srgbClr val="312C9A"/>
    <a:srgbClr val="44546A"/>
    <a:srgbClr val="AAD2F0"/>
    <a:srgbClr val="75DBFF"/>
    <a:srgbClr val="348477"/>
    <a:srgbClr val="93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1" autoAdjust="0"/>
    <p:restoredTop sz="94664" autoAdjust="0"/>
  </p:normalViewPr>
  <p:slideViewPr>
    <p:cSldViewPr snapToGrid="0">
      <p:cViewPr varScale="1">
        <p:scale>
          <a:sx n="109" d="100"/>
          <a:sy n="109" d="100"/>
        </p:scale>
        <p:origin x="1050" y="108"/>
      </p:cViewPr>
      <p:guideLst/>
    </p:cSldViewPr>
  </p:slideViewPr>
  <p:notesTextViewPr>
    <p:cViewPr>
      <p:scale>
        <a:sx n="3" d="2"/>
        <a:sy n="3" d="2"/>
      </p:scale>
      <p:origin x="0" y="0"/>
    </p:cViewPr>
  </p:notesTextViewPr>
  <p:notesViewPr>
    <p:cSldViewPr snapToGrid="0">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30" tIns="45716" rIns="91430" bIns="45716" rtlCol="0"/>
          <a:lstStyle>
            <a:lvl1pPr algn="r">
              <a:defRPr sz="1200"/>
            </a:lvl1pPr>
          </a:lstStyle>
          <a:p>
            <a:fld id="{2974BD72-A129-4174-BC0B-DFC3618DD592}" type="datetimeFigureOut">
              <a:rPr lang="en-US" smtClean="0"/>
              <a:t>8/19/2019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30" tIns="45716" rIns="91430" bIns="4571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6725"/>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30" tIns="45716" rIns="91430" bIns="45716" rtlCol="0" anchor="b"/>
          <a:lstStyle>
            <a:lvl1pPr algn="r">
              <a:defRPr sz="1200"/>
            </a:lvl1pPr>
          </a:lstStyle>
          <a:p>
            <a:fld id="{244961E4-1AC4-4384-BE64-7D57C0156A87}" type="slidenum">
              <a:rPr lang="en-US" smtClean="0"/>
              <a:t>‹#›</a:t>
            </a:fld>
            <a:endParaRPr lang="en-US"/>
          </a:p>
        </p:txBody>
      </p:sp>
    </p:spTree>
    <p:extLst>
      <p:ext uri="{BB962C8B-B14F-4D97-AF65-F5344CB8AC3E}">
        <p14:creationId xmlns:p14="http://schemas.microsoft.com/office/powerpoint/2010/main" val="336899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44961E4-1AC4-4384-BE64-7D57C0156A87}" type="slidenum">
              <a:rPr lang="en-US" smtClean="0"/>
              <a:t>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55865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9E448-D0FC-4E24-B73E-27025C5E02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48228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560" y="1184272"/>
            <a:ext cx="5575300" cy="3136900"/>
          </a:xfrm>
        </p:spPr>
      </p:sp>
      <p:sp>
        <p:nvSpPr>
          <p:cNvPr id="4" name="Slide Number Placeholder 3"/>
          <p:cNvSpPr>
            <a:spLocks noGrp="1"/>
          </p:cNvSpPr>
          <p:nvPr>
            <p:ph type="sldNum" sz="quarter" idx="10"/>
          </p:nvPr>
        </p:nvSpPr>
        <p:spPr/>
        <p:txBody>
          <a:bodyPr/>
          <a:lstStyle/>
          <a:p>
            <a:fld id="{0D59E448-D0FC-4E24-B73E-27025C5E0217}" type="slidenum">
              <a:rPr lang="en-US" smtClean="0"/>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9502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9E448-D0FC-4E24-B73E-27025C5E02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0343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59E448-D0FC-4E24-B73E-27025C5E0217}" type="slidenum">
              <a:rPr lang="en-US" smtClean="0"/>
              <a:t>13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5667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59E448-D0FC-4E24-B73E-27025C5E0217}" type="slidenum">
              <a:rPr lang="en-US" smtClean="0"/>
              <a:t>14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5775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59E448-D0FC-4E24-B73E-27025C5E0217}" type="slidenum">
              <a:rPr lang="en-US" smtClean="0"/>
              <a:t>15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63967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59E448-D0FC-4E24-B73E-27025C5E0217}" type="slidenum">
              <a:rPr lang="en-US" smtClean="0"/>
              <a:t>16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97614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5225"/>
            <a:ext cx="5575300" cy="3136900"/>
          </a:xfrm>
        </p:spPr>
      </p:sp>
      <p:sp>
        <p:nvSpPr>
          <p:cNvPr id="3" name="Notes Placeholder 2"/>
          <p:cNvSpPr>
            <a:spLocks noGrp="1"/>
          </p:cNvSpPr>
          <p:nvPr>
            <p:ph type="body" idx="1"/>
          </p:nvPr>
        </p:nvSpPr>
        <p:spPr>
          <a:xfrm>
            <a:off x="701675" y="4473575"/>
            <a:ext cx="5607050" cy="4012503"/>
          </a:xfrm>
        </p:spPr>
        <p:txBody>
          <a:bodyPr/>
          <a:lstStyle/>
          <a:p>
            <a:pPr marL="171450" indent="-171450" eaLnBrk="0" fontAlgn="base" hangingPunct="0">
              <a:spcBef>
                <a:spcPct val="0"/>
              </a:spcBef>
              <a:spcAft>
                <a:spcPct val="0"/>
              </a:spcAft>
              <a:buFont typeface="Arial" panose="020B0604020202020204" pitchFamily="34" charset="0"/>
              <a:buChar char="•"/>
            </a:pPr>
            <a:endParaRPr lang="en-US" altLang="en-US" b="1" dirty="0">
              <a:solidFill>
                <a:srgbClr val="222222"/>
              </a:solidFill>
              <a:latin typeface="Gill Sans MT" panose="020B0502020104020203"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0D59E448-D0FC-4E24-B73E-27025C5E0217}" type="slidenum">
              <a:rPr lang="en-US" smtClean="0"/>
              <a:t>17</a:t>
            </a:fld>
            <a:endParaRPr lang="en-US"/>
          </a:p>
        </p:txBody>
      </p:sp>
    </p:spTree>
    <p:extLst>
      <p:ext uri="{BB962C8B-B14F-4D97-AF65-F5344CB8AC3E}">
        <p14:creationId xmlns:p14="http://schemas.microsoft.com/office/powerpoint/2010/main" val="325250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59E448-D0FC-4E24-B73E-27025C5E0217}" type="slidenum">
              <a:rPr lang="en-US" smtClean="0"/>
              <a:t>18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14647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59E448-D0FC-4E24-B73E-27025C5E0217}" type="slidenum">
              <a:rPr lang="en-US" smtClean="0"/>
              <a:t>19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9055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59E448-D0FC-4E24-B73E-27025C5E0217}" type="slidenum">
              <a:rPr lang="en-US" smtClean="0"/>
              <a:t>2</a:t>
            </a:fld>
            <a:endParaRPr lang="en-US"/>
          </a:p>
        </p:txBody>
      </p:sp>
      <p:sp>
        <p:nvSpPr>
          <p:cNvPr id="6" name="Notes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85343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44961E4-1AC4-4384-BE64-7D57C0156A87}" type="slidenum">
              <a:rPr lang="en-US" smtClean="0"/>
              <a:t>20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770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1432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44961E4-1AC4-4384-BE64-7D57C0156A87}" type="slidenum">
              <a:rPr lang="en-US" smtClean="0"/>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8314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59E448-D0FC-4E24-B73E-27025C5E0217}" type="slidenum">
              <a:rPr lang="en-US" smtClean="0"/>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7134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265238"/>
            <a:ext cx="5575300" cy="3136900"/>
          </a:xfrm>
        </p:spPr>
      </p:sp>
      <p:sp>
        <p:nvSpPr>
          <p:cNvPr id="4" name="Slide Number Placeholder 3"/>
          <p:cNvSpPr>
            <a:spLocks noGrp="1"/>
          </p:cNvSpPr>
          <p:nvPr>
            <p:ph type="sldNum" sz="quarter" idx="10"/>
          </p:nvPr>
        </p:nvSpPr>
        <p:spPr/>
        <p:txBody>
          <a:bodyPr/>
          <a:lstStyle/>
          <a:p>
            <a:fld id="{0D59E448-D0FC-4E24-B73E-27025C5E0217}" type="slidenum">
              <a:rPr lang="en-US" smtClean="0"/>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2207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73163"/>
            <a:ext cx="5575300" cy="3136900"/>
          </a:xfrm>
        </p:spPr>
      </p:sp>
      <p:sp>
        <p:nvSpPr>
          <p:cNvPr id="4" name="Notes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4952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0341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855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2E667A-31FA-4796-8A4A-973AB3AF7FA9}"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CD5AB-6C10-48BE-97EF-F30AA90BB692}" type="slidenum">
              <a:rPr lang="en-US" smtClean="0"/>
              <a:t>‹#›</a:t>
            </a:fld>
            <a:endParaRPr lang="en-US"/>
          </a:p>
        </p:txBody>
      </p:sp>
    </p:spTree>
    <p:extLst>
      <p:ext uri="{BB962C8B-B14F-4D97-AF65-F5344CB8AC3E}">
        <p14:creationId xmlns:p14="http://schemas.microsoft.com/office/powerpoint/2010/main" val="2405850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2E667A-31FA-4796-8A4A-973AB3AF7FA9}"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CD5AB-6C10-48BE-97EF-F30AA90BB692}" type="slidenum">
              <a:rPr lang="en-US" smtClean="0"/>
              <a:t>‹#›</a:t>
            </a:fld>
            <a:endParaRPr lang="en-US"/>
          </a:p>
        </p:txBody>
      </p:sp>
    </p:spTree>
    <p:extLst>
      <p:ext uri="{BB962C8B-B14F-4D97-AF65-F5344CB8AC3E}">
        <p14:creationId xmlns:p14="http://schemas.microsoft.com/office/powerpoint/2010/main" val="88197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2E667A-31FA-4796-8A4A-973AB3AF7FA9}"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CD5AB-6C10-48BE-97EF-F30AA90BB692}" type="slidenum">
              <a:rPr lang="en-US" smtClean="0"/>
              <a:t>‹#›</a:t>
            </a:fld>
            <a:endParaRPr lang="en-US"/>
          </a:p>
        </p:txBody>
      </p:sp>
    </p:spTree>
    <p:extLst>
      <p:ext uri="{BB962C8B-B14F-4D97-AF65-F5344CB8AC3E}">
        <p14:creationId xmlns:p14="http://schemas.microsoft.com/office/powerpoint/2010/main" val="259255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2E667A-31FA-4796-8A4A-973AB3AF7FA9}"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CD5AB-6C10-48BE-97EF-F30AA90BB692}" type="slidenum">
              <a:rPr lang="en-US" smtClean="0"/>
              <a:t>‹#›</a:t>
            </a:fld>
            <a:endParaRPr lang="en-US"/>
          </a:p>
        </p:txBody>
      </p:sp>
    </p:spTree>
    <p:extLst>
      <p:ext uri="{BB962C8B-B14F-4D97-AF65-F5344CB8AC3E}">
        <p14:creationId xmlns:p14="http://schemas.microsoft.com/office/powerpoint/2010/main" val="321235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2E667A-31FA-4796-8A4A-973AB3AF7FA9}"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CD5AB-6C10-48BE-97EF-F30AA90BB692}" type="slidenum">
              <a:rPr lang="en-US" smtClean="0"/>
              <a:t>‹#›</a:t>
            </a:fld>
            <a:endParaRPr lang="en-US"/>
          </a:p>
        </p:txBody>
      </p:sp>
    </p:spTree>
    <p:extLst>
      <p:ext uri="{BB962C8B-B14F-4D97-AF65-F5344CB8AC3E}">
        <p14:creationId xmlns:p14="http://schemas.microsoft.com/office/powerpoint/2010/main" val="315844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2E667A-31FA-4796-8A4A-973AB3AF7FA9}"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CD5AB-6C10-48BE-97EF-F30AA90BB692}" type="slidenum">
              <a:rPr lang="en-US" smtClean="0"/>
              <a:t>‹#›</a:t>
            </a:fld>
            <a:endParaRPr lang="en-US"/>
          </a:p>
        </p:txBody>
      </p:sp>
    </p:spTree>
    <p:extLst>
      <p:ext uri="{BB962C8B-B14F-4D97-AF65-F5344CB8AC3E}">
        <p14:creationId xmlns:p14="http://schemas.microsoft.com/office/powerpoint/2010/main" val="110193070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2E667A-31FA-4796-8A4A-973AB3AF7FA9}"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0CD5AB-6C10-48BE-97EF-F30AA90BB692}" type="slidenum">
              <a:rPr lang="en-US" smtClean="0"/>
              <a:t>‹#›</a:t>
            </a:fld>
            <a:endParaRPr lang="en-US"/>
          </a:p>
        </p:txBody>
      </p:sp>
    </p:spTree>
    <p:extLst>
      <p:ext uri="{BB962C8B-B14F-4D97-AF65-F5344CB8AC3E}">
        <p14:creationId xmlns:p14="http://schemas.microsoft.com/office/powerpoint/2010/main" val="249749017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2E667A-31FA-4796-8A4A-973AB3AF7FA9}"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0CD5AB-6C10-48BE-97EF-F30AA90BB692}" type="slidenum">
              <a:rPr lang="en-US" smtClean="0"/>
              <a:t>‹#›</a:t>
            </a:fld>
            <a:endParaRPr lang="en-US"/>
          </a:p>
        </p:txBody>
      </p:sp>
    </p:spTree>
    <p:extLst>
      <p:ext uri="{BB962C8B-B14F-4D97-AF65-F5344CB8AC3E}">
        <p14:creationId xmlns:p14="http://schemas.microsoft.com/office/powerpoint/2010/main" val="143860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E667A-31FA-4796-8A4A-973AB3AF7FA9}"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CD5AB-6C10-48BE-97EF-F30AA90BB692}" type="slidenum">
              <a:rPr lang="en-US" smtClean="0"/>
              <a:t>‹#›</a:t>
            </a:fld>
            <a:endParaRPr lang="en-US"/>
          </a:p>
        </p:txBody>
      </p:sp>
    </p:spTree>
    <p:extLst>
      <p:ext uri="{BB962C8B-B14F-4D97-AF65-F5344CB8AC3E}">
        <p14:creationId xmlns:p14="http://schemas.microsoft.com/office/powerpoint/2010/main" val="26587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2E667A-31FA-4796-8A4A-973AB3AF7FA9}"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CD5AB-6C10-48BE-97EF-F30AA90BB692}" type="slidenum">
              <a:rPr lang="en-US" smtClean="0"/>
              <a:t>‹#›</a:t>
            </a:fld>
            <a:endParaRPr lang="en-US"/>
          </a:p>
        </p:txBody>
      </p:sp>
    </p:spTree>
    <p:extLst>
      <p:ext uri="{BB962C8B-B14F-4D97-AF65-F5344CB8AC3E}">
        <p14:creationId xmlns:p14="http://schemas.microsoft.com/office/powerpoint/2010/main" val="361223137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2E667A-31FA-4796-8A4A-973AB3AF7FA9}"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CD5AB-6C10-48BE-97EF-F30AA90BB692}" type="slidenum">
              <a:rPr lang="en-US" smtClean="0"/>
              <a:t>‹#›</a:t>
            </a:fld>
            <a:endParaRPr lang="en-US"/>
          </a:p>
        </p:txBody>
      </p:sp>
    </p:spTree>
    <p:extLst>
      <p:ext uri="{BB962C8B-B14F-4D97-AF65-F5344CB8AC3E}">
        <p14:creationId xmlns:p14="http://schemas.microsoft.com/office/powerpoint/2010/main" val="301414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5000"/>
                <a:lumOff val="95000"/>
              </a:schemeClr>
            </a:gs>
            <a:gs pos="74000">
              <a:schemeClr val="accent1">
                <a:lumMod val="45000"/>
                <a:lumOff val="55000"/>
              </a:schemeClr>
            </a:gs>
            <a:gs pos="39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E667A-31FA-4796-8A4A-973AB3AF7FA9}" type="datetimeFigureOut">
              <a:rPr lang="en-US" smtClean="0"/>
              <a:t>8/19/2019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CD5AB-6C10-48BE-97EF-F30AA90BB692}" type="slidenum">
              <a:rPr lang="en-US" smtClean="0"/>
              <a:t>‹#›</a:t>
            </a:fld>
            <a:endParaRPr lang="en-US"/>
          </a:p>
        </p:txBody>
      </p:sp>
    </p:spTree>
    <p:extLst>
      <p:ext uri="{BB962C8B-B14F-4D97-AF65-F5344CB8AC3E}">
        <p14:creationId xmlns:p14="http://schemas.microsoft.com/office/powerpoint/2010/main" val="802382714"/>
      </p:ext>
    </p:extLst>
  </p:cSld>
  <p:clrMap bg1="lt1" tx1="dk1" bg2="lt2" tx2="dk2" accent1="accent1" accent2="accent2" accent3="accent3" accent4="accent4" accent5="accent5" accent6="accent6" hlink="hlink" folHlink="folHlink"/>
  <p:sldLayoutIdLst>
    <p:sldLayoutId id="2147485470" r:id="rId1"/>
    <p:sldLayoutId id="2147485471" r:id="rId2"/>
    <p:sldLayoutId id="2147485472" r:id="rId3"/>
    <p:sldLayoutId id="2147485473" r:id="rId4"/>
    <p:sldLayoutId id="2147485474" r:id="rId5"/>
    <p:sldLayoutId id="2147485475" r:id="rId6"/>
    <p:sldLayoutId id="2147485476" r:id="rId7"/>
    <p:sldLayoutId id="2147485477" r:id="rId8"/>
    <p:sldLayoutId id="2147485478" r:id="rId9"/>
    <p:sldLayoutId id="2147485479" r:id="rId10"/>
    <p:sldLayoutId id="21474854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eahi@ywcakauai.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eahi@ywcakauai.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keahi@ywcakauai.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hawaii.edu/policy/docs/temp/ep1.204.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report.system.hawaii.edu/studen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3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52781" y="5530361"/>
            <a:ext cx="10399058" cy="1206174"/>
          </a:xfrm>
        </p:spPr>
        <p:txBody>
          <a:bodyPr>
            <a:normAutofit/>
          </a:bodyPr>
          <a:lstStyle/>
          <a:p>
            <a:r>
              <a:rPr lang="en-US" sz="2500" dirty="0" smtClean="0">
                <a:latin typeface="Gill Sans MT" panose="020B0502020104020203" pitchFamily="34" charset="0"/>
                <a:cs typeface="Times New Roman" panose="02020603050405020304" pitchFamily="18" charset="0"/>
              </a:rPr>
              <a:t>Teresa Tumbaga, Title IX and </a:t>
            </a:r>
            <a:r>
              <a:rPr lang="en-US" sz="2500" dirty="0" err="1" smtClean="0">
                <a:latin typeface="Gill Sans MT" panose="020B0502020104020203" pitchFamily="34" charset="0"/>
                <a:cs typeface="Times New Roman" panose="02020603050405020304" pitchFamily="18" charset="0"/>
              </a:rPr>
              <a:t>EEO</a:t>
            </a:r>
            <a:r>
              <a:rPr lang="en-US" sz="2500" dirty="0" smtClean="0">
                <a:latin typeface="Gill Sans MT" panose="020B0502020104020203" pitchFamily="34" charset="0"/>
                <a:cs typeface="Times New Roman" panose="02020603050405020304" pitchFamily="18" charset="0"/>
              </a:rPr>
              <a:t>/AA Coordinator</a:t>
            </a:r>
          </a:p>
          <a:p>
            <a:r>
              <a:rPr lang="en-US" sz="2500" dirty="0" smtClean="0">
                <a:latin typeface="Gill Sans MT" panose="020B0502020104020203" pitchFamily="34" charset="0"/>
                <a:cs typeface="Times New Roman" panose="02020603050405020304" pitchFamily="18" charset="0"/>
              </a:rPr>
              <a:t>August 20, 2019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343" y="645337"/>
            <a:ext cx="3010267" cy="1063628"/>
          </a:xfrm>
          <a:prstGeom prst="rect">
            <a:avLst/>
          </a:prstGeom>
        </p:spPr>
      </p:pic>
      <p:sp>
        <p:nvSpPr>
          <p:cNvPr id="6" name="Title 1"/>
          <p:cNvSpPr txBox="1">
            <a:spLocks/>
          </p:cNvSpPr>
          <p:nvPr/>
        </p:nvSpPr>
        <p:spPr>
          <a:xfrm>
            <a:off x="1489052" y="3451138"/>
            <a:ext cx="9398977" cy="927731"/>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500" b="1" dirty="0" smtClean="0">
                <a:latin typeface="Gill Sans MT" panose="020B0502020104020203" pitchFamily="34" charset="0"/>
                <a:cs typeface="Times New Roman" panose="02020603050405020304" pitchFamily="18" charset="0"/>
              </a:rPr>
              <a:t>Title IX </a:t>
            </a:r>
          </a:p>
          <a:p>
            <a:r>
              <a:rPr lang="en-US" sz="5000" b="1" dirty="0" smtClean="0">
                <a:latin typeface="Gill Sans MT" panose="020B0502020104020203" pitchFamily="34" charset="0"/>
                <a:cs typeface="Times New Roman" panose="02020603050405020304" pitchFamily="18" charset="0"/>
              </a:rPr>
              <a:t>Review and Announcements </a:t>
            </a:r>
          </a:p>
        </p:txBody>
      </p:sp>
    </p:spTree>
    <p:extLst>
      <p:ext uri="{BB962C8B-B14F-4D97-AF65-F5344CB8AC3E}">
        <p14:creationId xmlns:p14="http://schemas.microsoft.com/office/powerpoint/2010/main" val="75442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Oval 14"/>
          <p:cNvSpPr/>
          <p:nvPr/>
        </p:nvSpPr>
        <p:spPr>
          <a:xfrm>
            <a:off x="6666375" y="1436897"/>
            <a:ext cx="4678878" cy="805426"/>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p:cNvSpPr txBox="1">
            <a:spLocks/>
          </p:cNvSpPr>
          <p:nvPr/>
        </p:nvSpPr>
        <p:spPr>
          <a:xfrm>
            <a:off x="316173" y="3856951"/>
            <a:ext cx="5891774" cy="1363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Margaret Sanchez, Deputy Title IX Coordinator for Students</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8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One Stop Center, Room 201B</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Phone:   (808) 245-8274</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Email:     </a:t>
            </a:r>
            <a:r>
              <a:rPr kumimoji="0" lang="en-US" sz="1600" b="0" i="0" u="sng"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masanche@hawaii.edu</a:t>
            </a:r>
            <a:endParaRPr kumimoji="0" lang="en-US" sz="1600" b="0"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7" name="Content Placeholder 2"/>
          <p:cNvSpPr txBox="1">
            <a:spLocks/>
          </p:cNvSpPr>
          <p:nvPr/>
        </p:nvSpPr>
        <p:spPr>
          <a:xfrm>
            <a:off x="351692" y="5392621"/>
            <a:ext cx="5598142" cy="1363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JoRae Baptiste, Deputy Title IX Coordinator</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for Employees</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8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One Stop Center, Room 106H</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Phone:   (808) 245-8323</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Email:     </a:t>
            </a:r>
            <a:r>
              <a:rPr kumimoji="0" lang="en-US" sz="1600" b="0" i="0" u="sng"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jorae@hawaii.edu</a:t>
            </a:r>
            <a:endParaRPr kumimoji="0" lang="en-US" sz="1600" b="0"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4" name="TextBox 3"/>
          <p:cNvSpPr txBox="1"/>
          <p:nvPr/>
        </p:nvSpPr>
        <p:spPr>
          <a:xfrm>
            <a:off x="1354548" y="1563580"/>
            <a:ext cx="3706399"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smtClean="0">
                <a:ln>
                  <a:noFill/>
                </a:ln>
                <a:solidFill>
                  <a:schemeClr val="bg1"/>
                </a:solidFill>
                <a:effectLst/>
                <a:uLnTx/>
                <a:uFillTx/>
                <a:latin typeface="Gill Sans MT" panose="020B0502020104020203" pitchFamily="34" charset="0"/>
                <a:ea typeface="+mn-ea"/>
                <a:cs typeface="+mn-cs"/>
              </a:rPr>
              <a:t>Title IX Coordinators</a:t>
            </a:r>
            <a:endParaRPr kumimoji="0" lang="en-US" sz="2500" b="1" i="0" u="none" strike="noStrike" kern="1200" cap="none" spc="0" normalizeH="0" baseline="0" noProof="0" dirty="0">
              <a:ln>
                <a:noFill/>
              </a:ln>
              <a:solidFill>
                <a:schemeClr val="bg1"/>
              </a:solidFill>
              <a:effectLst/>
              <a:uLnTx/>
              <a:uFillTx/>
              <a:latin typeface="Gill Sans MT" panose="020B0502020104020203" pitchFamily="34" charset="0"/>
              <a:ea typeface="+mn-ea"/>
              <a:cs typeface="+mn-cs"/>
            </a:endParaRPr>
          </a:p>
        </p:txBody>
      </p:sp>
      <p:sp>
        <p:nvSpPr>
          <p:cNvPr id="9" name="TextBox 8"/>
          <p:cNvSpPr txBox="1"/>
          <p:nvPr/>
        </p:nvSpPr>
        <p:spPr>
          <a:xfrm>
            <a:off x="7325309" y="1595452"/>
            <a:ext cx="3769648" cy="4770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smtClean="0">
                <a:ln>
                  <a:noFill/>
                </a:ln>
                <a:effectLst/>
                <a:uLnTx/>
                <a:uFillTx/>
                <a:latin typeface="Gill Sans MT" panose="020B0502020104020203" pitchFamily="34" charset="0"/>
                <a:ea typeface="+mn-ea"/>
                <a:cs typeface="+mn-cs"/>
              </a:rPr>
              <a:t>Confidential Resources</a:t>
            </a:r>
            <a:endParaRPr kumimoji="0" lang="en-US" sz="2500" b="1" i="0" u="none" strike="noStrike" kern="1200" cap="none" spc="0" normalizeH="0" baseline="0" noProof="0" dirty="0">
              <a:ln>
                <a:noFill/>
              </a:ln>
              <a:effectLst/>
              <a:uLnTx/>
              <a:uFillTx/>
              <a:latin typeface="Gill Sans MT" panose="020B0502020104020203" pitchFamily="34" charset="0"/>
              <a:ea typeface="+mn-ea"/>
              <a:cs typeface="+mn-cs"/>
            </a:endParaRPr>
          </a:p>
        </p:txBody>
      </p:sp>
      <p:sp>
        <p:nvSpPr>
          <p:cNvPr id="10" name="Content Placeholder 2"/>
          <p:cNvSpPr txBox="1">
            <a:spLocks/>
          </p:cNvSpPr>
          <p:nvPr/>
        </p:nvSpPr>
        <p:spPr>
          <a:xfrm>
            <a:off x="351692" y="2443001"/>
            <a:ext cx="4718778" cy="1274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Teresa Tumbaga, Title IX Coordinator</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One Stop Center, Room 201C</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Phone:  (808) 245-8395</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Email:    </a:t>
            </a:r>
            <a:r>
              <a:rPr kumimoji="0" lang="en-US" sz="1600" b="0" i="0" u="sng"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tumbagat@hawaii.edu</a:t>
            </a:r>
            <a:endParaRPr kumimoji="0" lang="en-US" sz="1600" b="0"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cxnSp>
        <p:nvCxnSpPr>
          <p:cNvPr id="19" name="Straight Connector 18"/>
          <p:cNvCxnSpPr/>
          <p:nvPr/>
        </p:nvCxnSpPr>
        <p:spPr>
          <a:xfrm>
            <a:off x="6270772" y="1474853"/>
            <a:ext cx="0" cy="5209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396424" y="2833150"/>
            <a:ext cx="5657830" cy="1246495"/>
          </a:xfrm>
          <a:prstGeom prst="rect">
            <a:avLst/>
          </a:prstGeom>
        </p:spPr>
        <p:txBody>
          <a:bodyPr wrap="square">
            <a:spAutoFit/>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Keahi</a:t>
            </a: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 Kahui, Confidential Advocate</a:t>
            </a: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Kaua`i </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Community College, Wellness Center</a:t>
            </a: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Phone: (808) 278-3508 [call or text]</a:t>
            </a: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Email: </a:t>
            </a:r>
            <a:r>
              <a:rPr kumimoji="0" lang="en-US" sz="1800" b="0" i="0" u="sng" strike="noStrike" kern="1200" cap="none" spc="0" normalizeH="0" baseline="0" noProof="0" dirty="0">
                <a:ln>
                  <a:noFill/>
                </a:ln>
                <a:solidFill>
                  <a:srgbClr val="0563C1"/>
                </a:solidFill>
                <a:effectLst/>
                <a:uLnTx/>
                <a:uFillTx/>
                <a:latin typeface="Gill Sans MT" panose="020B0502020104020203" pitchFamily="34" charset="0"/>
                <a:ea typeface="Calibri" panose="020F0502020204030204" pitchFamily="34" charset="0"/>
                <a:cs typeface="Helvetica" panose="020B0604020202020204" pitchFamily="34" charset="0"/>
                <a:hlinkClick r:id="rId3"/>
              </a:rPr>
              <a:t>keahi@ywcakauai.org</a:t>
            </a: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456730" y="4418501"/>
            <a:ext cx="5267557" cy="1231106"/>
          </a:xfrm>
          <a:prstGeom prst="rect">
            <a:avLst/>
          </a:prstGeom>
        </p:spPr>
        <p:txBody>
          <a:bodyPr wrap="square">
            <a:spAutoFit/>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Brian Kohatsu, </a:t>
            </a:r>
            <a:r>
              <a:rPr lang="en-US" sz="2000" b="1"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Mental Health Counselor </a:t>
            </a: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Kaua`i </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Community College, One Stop Center, </a:t>
            </a: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201D</a:t>
            </a: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Phone: (808) 245-8314 </a:t>
            </a: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Email: </a:t>
            </a:r>
            <a:r>
              <a:rPr kumimoji="0" lang="en-US" sz="1800" b="0" i="0" u="sng" strike="noStrike" kern="1200" cap="none" spc="0" normalizeH="0" baseline="0" noProof="0" dirty="0">
                <a:ln>
                  <a:noFill/>
                </a:ln>
                <a:solidFill>
                  <a:srgbClr val="0563C1"/>
                </a:solidFill>
                <a:effectLst/>
                <a:uLnTx/>
                <a:uFillTx/>
                <a:latin typeface="Gill Sans MT" panose="020B0502020104020203" pitchFamily="34" charset="0"/>
                <a:ea typeface="Calibri" panose="020F0502020204030204" pitchFamily="34" charset="0"/>
                <a:cs typeface="Helvetica" panose="020B0604020202020204" pitchFamily="34" charset="0"/>
              </a:rPr>
              <a:t>kohatsub@hawaii.edu</a:t>
            </a: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3" name="Google Shape;510;p48"/>
          <p:cNvSpPr txBox="1">
            <a:spLocks/>
          </p:cNvSpPr>
          <p:nvPr/>
        </p:nvSpPr>
        <p:spPr>
          <a:xfrm>
            <a:off x="582984" y="212545"/>
            <a:ext cx="11141303" cy="848123"/>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b="1" dirty="0" smtClean="0">
                <a:solidFill>
                  <a:schemeClr val="bg1"/>
                </a:solidFill>
                <a:latin typeface="Gill Sans MT" panose="020B0502020104020203" pitchFamily="34" charset="0"/>
                <a:cs typeface="Times New Roman" panose="02020603050405020304" pitchFamily="18" charset="0"/>
              </a:rPr>
              <a:t>On Campus Title IX Resources</a:t>
            </a:r>
            <a:endParaRPr lang="en-US" sz="3500" b="1" dirty="0">
              <a:solidFill>
                <a:schemeClr val="bg1"/>
              </a:solidFill>
              <a:latin typeface="Gill Sans MT" panose="020B0502020104020203" pitchFamily="34" charset="0"/>
              <a:cs typeface="Times New Roman" panose="02020603050405020304" pitchFamily="18" charset="0"/>
            </a:endParaRPr>
          </a:p>
        </p:txBody>
      </p:sp>
      <p:sp>
        <p:nvSpPr>
          <p:cNvPr id="16" name="Oval 15"/>
          <p:cNvSpPr/>
          <p:nvPr/>
        </p:nvSpPr>
        <p:spPr>
          <a:xfrm>
            <a:off x="582984" y="1408572"/>
            <a:ext cx="4702628" cy="787069"/>
          </a:xfrm>
          <a:prstGeom prst="ellipse">
            <a:avLst/>
          </a:prstGeom>
          <a:solidFill>
            <a:schemeClr val="accent5">
              <a:lumMod val="75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1396644" y="1575429"/>
            <a:ext cx="3706399"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smtClean="0">
                <a:ln>
                  <a:noFill/>
                </a:ln>
                <a:solidFill>
                  <a:schemeClr val="bg1"/>
                </a:solidFill>
                <a:effectLst/>
                <a:uLnTx/>
                <a:uFillTx/>
                <a:latin typeface="Gill Sans MT" panose="020B0502020104020203" pitchFamily="34" charset="0"/>
                <a:ea typeface="+mn-ea"/>
                <a:cs typeface="+mn-cs"/>
              </a:rPr>
              <a:t>Title IX Coordinators</a:t>
            </a:r>
            <a:endParaRPr kumimoji="0" lang="en-US" sz="2500" b="1" i="0" u="none" strike="noStrike" kern="1200" cap="none" spc="0" normalizeH="0" baseline="0" noProof="0" dirty="0">
              <a:ln>
                <a:noFill/>
              </a:ln>
              <a:solidFill>
                <a:schemeClr val="bg1"/>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1744315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205963" y="1612453"/>
            <a:ext cx="9809376" cy="1167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510;p48"/>
          <p:cNvSpPr txBox="1">
            <a:spLocks/>
          </p:cNvSpPr>
          <p:nvPr/>
        </p:nvSpPr>
        <p:spPr>
          <a:xfrm>
            <a:off x="540000" y="262641"/>
            <a:ext cx="11141303" cy="1119799"/>
          </a:xfrm>
          <a:prstGeom prst="rect">
            <a:avLst/>
          </a:prstGeom>
          <a:solidFill>
            <a:srgbClr val="4E6488"/>
          </a:solidFill>
          <a:ln>
            <a:solidFill>
              <a:srgbClr val="44546A"/>
            </a:solid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b="1" dirty="0" smtClean="0">
                <a:solidFill>
                  <a:schemeClr val="bg1"/>
                </a:solidFill>
                <a:latin typeface="Gill Sans MT" panose="020B0502020104020203" pitchFamily="34" charset="0"/>
                <a:cs typeface="Times New Roman" panose="02020603050405020304" pitchFamily="18" charset="0"/>
              </a:rPr>
              <a:t>Title IX Office</a:t>
            </a:r>
          </a:p>
        </p:txBody>
      </p:sp>
      <p:sp>
        <p:nvSpPr>
          <p:cNvPr id="10" name="Rectangle 9"/>
          <p:cNvSpPr/>
          <p:nvPr/>
        </p:nvSpPr>
        <p:spPr>
          <a:xfrm>
            <a:off x="610340" y="1995727"/>
            <a:ext cx="10960338" cy="4093428"/>
          </a:xfrm>
          <a:prstGeom prst="rect">
            <a:avLst/>
          </a:prstGeom>
        </p:spPr>
        <p:txBody>
          <a:bodyPr wrap="square">
            <a:spAutoFit/>
          </a:bodyPr>
          <a:lstStyle/>
          <a:p>
            <a:pPr marL="457200" indent="-457200">
              <a:buFont typeface="Arial" panose="020B0604020202020204" pitchFamily="34" charset="0"/>
              <a:buChar char="•"/>
            </a:pPr>
            <a:r>
              <a:rPr lang="en-US" sz="2600" b="1" u="sng" dirty="0">
                <a:latin typeface="Gill Sans MT" panose="020B0502020104020203" pitchFamily="34" charset="0"/>
              </a:rPr>
              <a:t>Not a confidential source of </a:t>
            </a:r>
            <a:r>
              <a:rPr lang="en-US" sz="2600" b="1" u="sng" dirty="0" smtClean="0">
                <a:latin typeface="Gill Sans MT" panose="020B0502020104020203" pitchFamily="34" charset="0"/>
              </a:rPr>
              <a:t>support</a:t>
            </a:r>
            <a:r>
              <a:rPr lang="en-US" sz="2600" b="1" dirty="0" smtClean="0">
                <a:latin typeface="Gill Sans MT" panose="020B0502020104020203" pitchFamily="34" charset="0"/>
              </a:rPr>
              <a:t>.  </a:t>
            </a:r>
            <a:r>
              <a:rPr lang="en-US" sz="2600" dirty="0" smtClean="0">
                <a:latin typeface="Gill Sans MT" panose="020B0502020104020203" pitchFamily="34" charset="0"/>
              </a:rPr>
              <a:t>Information </a:t>
            </a:r>
            <a:r>
              <a:rPr lang="en-US" sz="2600" dirty="0">
                <a:latin typeface="Gill Sans MT" panose="020B0502020104020203" pitchFamily="34" charset="0"/>
              </a:rPr>
              <a:t>will be kept as private as possible</a:t>
            </a:r>
          </a:p>
          <a:p>
            <a:endParaRPr lang="en-US" sz="2600" dirty="0" smtClean="0">
              <a:latin typeface="Gill Sans MT" panose="020B0502020104020203" pitchFamily="34" charset="0"/>
            </a:endParaRPr>
          </a:p>
          <a:p>
            <a:pPr marL="457200" indent="-457200">
              <a:buFont typeface="Arial" panose="020B0604020202020204" pitchFamily="34" charset="0"/>
              <a:buChar char="•"/>
            </a:pPr>
            <a:r>
              <a:rPr lang="en-US" sz="2600" dirty="0" smtClean="0">
                <a:latin typeface="Gill Sans MT" panose="020B0502020104020203" pitchFamily="34" charset="0"/>
              </a:rPr>
              <a:t>Can provide help, information, and/or resources</a:t>
            </a:r>
          </a:p>
          <a:p>
            <a:endParaRPr lang="en-US" sz="2600" dirty="0" smtClean="0">
              <a:latin typeface="Gill Sans MT" panose="020B0502020104020203" pitchFamily="34" charset="0"/>
            </a:endParaRPr>
          </a:p>
          <a:p>
            <a:pPr marL="457200" lvl="0" indent="-457200">
              <a:buFont typeface="Arial" panose="020B0604020202020204" pitchFamily="34" charset="0"/>
              <a:buChar char="•"/>
            </a:pPr>
            <a:r>
              <a:rPr lang="en-US" sz="2600" dirty="0">
                <a:latin typeface="Gill Sans MT" panose="020B0502020104020203" pitchFamily="34" charset="0"/>
              </a:rPr>
              <a:t>If informed of sex discrimination, sexual misconduct, and/or gender-based violence, </a:t>
            </a:r>
            <a:r>
              <a:rPr lang="en-US" sz="2600" dirty="0" smtClean="0">
                <a:latin typeface="Gill Sans MT" panose="020B0502020104020203" pitchFamily="34" charset="0"/>
              </a:rPr>
              <a:t>Coordinators have a duty to follow </a:t>
            </a:r>
            <a:r>
              <a:rPr lang="en-US" sz="2600" dirty="0">
                <a:latin typeface="Gill Sans MT" panose="020B0502020104020203" pitchFamily="34" charset="0"/>
              </a:rPr>
              <a:t>up to determine the appropriate </a:t>
            </a:r>
            <a:r>
              <a:rPr lang="en-US" sz="2600" dirty="0" smtClean="0">
                <a:latin typeface="Gill Sans MT" panose="020B0502020104020203" pitchFamily="34" charset="0"/>
              </a:rPr>
              <a:t>response, which </a:t>
            </a:r>
            <a:r>
              <a:rPr lang="en-US" sz="2600" i="1" dirty="0" smtClean="0">
                <a:latin typeface="Gill Sans MT" panose="020B0502020104020203" pitchFamily="34" charset="0"/>
              </a:rPr>
              <a:t>could include </a:t>
            </a:r>
            <a:r>
              <a:rPr lang="en-US" sz="2600" dirty="0" smtClean="0">
                <a:latin typeface="Gill Sans MT" panose="020B0502020104020203" pitchFamily="34" charset="0"/>
              </a:rPr>
              <a:t>a formal investigation. </a:t>
            </a:r>
          </a:p>
          <a:p>
            <a:pPr lvl="0"/>
            <a:r>
              <a:rPr lang="en-US" sz="2600" b="1" dirty="0" smtClean="0">
                <a:latin typeface="Gill Sans MT" panose="020B0502020104020203" pitchFamily="34" charset="0"/>
              </a:rPr>
              <a:t>     </a:t>
            </a:r>
            <a:r>
              <a:rPr lang="en-US" sz="2600" b="1" u="sng" dirty="0" smtClean="0">
                <a:latin typeface="Gill Sans MT" panose="020B0502020104020203" pitchFamily="34" charset="0"/>
              </a:rPr>
              <a:t>Individuals will not be forced to participate or share information.</a:t>
            </a:r>
            <a:endParaRPr lang="en-US" sz="2600" b="1" u="sng" dirty="0">
              <a:latin typeface="Gill Sans MT" panose="020B0502020104020203" pitchFamily="34" charset="0"/>
            </a:endParaRPr>
          </a:p>
          <a:p>
            <a:endParaRPr lang="en-US" sz="2600" dirty="0" smtClean="0">
              <a:latin typeface="Gill Sans MT" panose="020B0502020104020203" pitchFamily="34" charset="0"/>
            </a:endParaRPr>
          </a:p>
        </p:txBody>
      </p:sp>
    </p:spTree>
    <p:extLst>
      <p:ext uri="{BB962C8B-B14F-4D97-AF65-F5344CB8AC3E}">
        <p14:creationId xmlns:p14="http://schemas.microsoft.com/office/powerpoint/2010/main" val="477365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Oval 14"/>
          <p:cNvSpPr/>
          <p:nvPr/>
        </p:nvSpPr>
        <p:spPr>
          <a:xfrm>
            <a:off x="6666375" y="1436897"/>
            <a:ext cx="4678878" cy="805426"/>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p:cNvSpPr txBox="1">
            <a:spLocks/>
          </p:cNvSpPr>
          <p:nvPr/>
        </p:nvSpPr>
        <p:spPr>
          <a:xfrm>
            <a:off x="261861" y="3810513"/>
            <a:ext cx="5891774" cy="1363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Margaret Sanchez, Deputy Title IX Coordinator for Students</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8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One Stop Center, Room 201B</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Phone:   (808) 245-8274</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Email:     </a:t>
            </a:r>
            <a:r>
              <a:rPr kumimoji="0" lang="en-US" sz="1600" b="0" i="0" u="sng"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masanche@hawaii.edu</a:t>
            </a:r>
            <a:endParaRPr kumimoji="0" lang="en-US" sz="1600" b="0"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7" name="Content Placeholder 2"/>
          <p:cNvSpPr txBox="1">
            <a:spLocks/>
          </p:cNvSpPr>
          <p:nvPr/>
        </p:nvSpPr>
        <p:spPr>
          <a:xfrm>
            <a:off x="261861" y="5405269"/>
            <a:ext cx="5598142" cy="1363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JoRae Baptiste, Deputy Title IX Coordinator</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for Employees</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8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One Stop Center, Room 106H</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Phone:   (808) 245-8323</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Email:     </a:t>
            </a:r>
            <a:r>
              <a:rPr kumimoji="0" lang="en-US" sz="1600" b="0" i="0" u="sng"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jorae@hawaii.edu</a:t>
            </a:r>
            <a:endParaRPr kumimoji="0" lang="en-US" sz="1600" b="0"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4" name="TextBox 3"/>
          <p:cNvSpPr txBox="1"/>
          <p:nvPr/>
        </p:nvSpPr>
        <p:spPr>
          <a:xfrm>
            <a:off x="1354548" y="1563580"/>
            <a:ext cx="3706399"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smtClean="0">
                <a:ln>
                  <a:noFill/>
                </a:ln>
                <a:solidFill>
                  <a:schemeClr val="bg1"/>
                </a:solidFill>
                <a:effectLst/>
                <a:uLnTx/>
                <a:uFillTx/>
                <a:latin typeface="Gill Sans MT" panose="020B0502020104020203" pitchFamily="34" charset="0"/>
                <a:ea typeface="+mn-ea"/>
                <a:cs typeface="+mn-cs"/>
              </a:rPr>
              <a:t>Title IX Coordinators</a:t>
            </a:r>
            <a:endParaRPr kumimoji="0" lang="en-US" sz="2500" b="1" i="0" u="none" strike="noStrike" kern="1200" cap="none" spc="0" normalizeH="0" baseline="0" noProof="0" dirty="0">
              <a:ln>
                <a:noFill/>
              </a:ln>
              <a:solidFill>
                <a:schemeClr val="bg1"/>
              </a:solidFill>
              <a:effectLst/>
              <a:uLnTx/>
              <a:uFillTx/>
              <a:latin typeface="Gill Sans MT" panose="020B0502020104020203" pitchFamily="34" charset="0"/>
              <a:ea typeface="+mn-ea"/>
              <a:cs typeface="+mn-cs"/>
            </a:endParaRPr>
          </a:p>
        </p:txBody>
      </p:sp>
      <p:sp>
        <p:nvSpPr>
          <p:cNvPr id="9" name="TextBox 8"/>
          <p:cNvSpPr txBox="1"/>
          <p:nvPr/>
        </p:nvSpPr>
        <p:spPr>
          <a:xfrm>
            <a:off x="7325309" y="1595452"/>
            <a:ext cx="3769648" cy="4770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smtClean="0">
                <a:ln>
                  <a:noFill/>
                </a:ln>
                <a:effectLst/>
                <a:uLnTx/>
                <a:uFillTx/>
                <a:latin typeface="Gill Sans MT" panose="020B0502020104020203" pitchFamily="34" charset="0"/>
                <a:ea typeface="+mn-ea"/>
                <a:cs typeface="+mn-cs"/>
              </a:rPr>
              <a:t>Confidential Resources</a:t>
            </a:r>
            <a:endParaRPr kumimoji="0" lang="en-US" sz="2500" b="1" i="0" u="none" strike="noStrike" kern="1200" cap="none" spc="0" normalizeH="0" baseline="0" noProof="0" dirty="0">
              <a:ln>
                <a:noFill/>
              </a:ln>
              <a:effectLst/>
              <a:uLnTx/>
              <a:uFillTx/>
              <a:latin typeface="Gill Sans MT" panose="020B0502020104020203" pitchFamily="34" charset="0"/>
              <a:ea typeface="+mn-ea"/>
              <a:cs typeface="+mn-cs"/>
            </a:endParaRPr>
          </a:p>
        </p:txBody>
      </p:sp>
      <p:sp>
        <p:nvSpPr>
          <p:cNvPr id="10" name="Content Placeholder 2"/>
          <p:cNvSpPr txBox="1">
            <a:spLocks/>
          </p:cNvSpPr>
          <p:nvPr/>
        </p:nvSpPr>
        <p:spPr>
          <a:xfrm>
            <a:off x="351692" y="2443001"/>
            <a:ext cx="4718778" cy="1274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Teresa Tumbaga, Title IX Coordinator</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One Stop Center, Room 201C</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Phone:  (808) 245-8395</a:t>
            </a: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4572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Email:    </a:t>
            </a:r>
            <a:r>
              <a:rPr kumimoji="0" lang="en-US" sz="1600" b="0" i="0" u="sng"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tumbagat@hawaii.edu</a:t>
            </a:r>
            <a:endParaRPr kumimoji="0" lang="en-US" sz="1600" b="0"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cxnSp>
        <p:nvCxnSpPr>
          <p:cNvPr id="19" name="Straight Connector 18"/>
          <p:cNvCxnSpPr/>
          <p:nvPr/>
        </p:nvCxnSpPr>
        <p:spPr>
          <a:xfrm>
            <a:off x="6191641" y="1474853"/>
            <a:ext cx="0" cy="5209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396424" y="2833150"/>
            <a:ext cx="5657830" cy="1246495"/>
          </a:xfrm>
          <a:prstGeom prst="rect">
            <a:avLst/>
          </a:prstGeom>
        </p:spPr>
        <p:txBody>
          <a:bodyPr wrap="square">
            <a:spAutoFit/>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Keahi</a:t>
            </a: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 Kahui, Confidential Advocate</a:t>
            </a: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Kaua`i </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Community College, Wellness Center</a:t>
            </a: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Phone: (808) 278-3508 [call or text]</a:t>
            </a: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Email: </a:t>
            </a:r>
            <a:r>
              <a:rPr kumimoji="0" lang="en-US" sz="1800" b="0" i="0" u="sng" strike="noStrike" kern="1200" cap="none" spc="0" normalizeH="0" baseline="0" noProof="0" dirty="0">
                <a:ln>
                  <a:noFill/>
                </a:ln>
                <a:solidFill>
                  <a:srgbClr val="0563C1"/>
                </a:solidFill>
                <a:effectLst/>
                <a:uLnTx/>
                <a:uFillTx/>
                <a:latin typeface="Gill Sans MT" panose="020B0502020104020203" pitchFamily="34" charset="0"/>
                <a:ea typeface="Calibri" panose="020F0502020204030204" pitchFamily="34" charset="0"/>
                <a:cs typeface="Helvetica" panose="020B0604020202020204" pitchFamily="34" charset="0"/>
                <a:hlinkClick r:id="rId3"/>
              </a:rPr>
              <a:t>keahi@ywcakauai.org</a:t>
            </a: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359266" y="4427293"/>
            <a:ext cx="5267557" cy="1231106"/>
          </a:xfrm>
          <a:prstGeom prst="rect">
            <a:avLst/>
          </a:prstGeom>
        </p:spPr>
        <p:txBody>
          <a:bodyPr wrap="square">
            <a:spAutoFit/>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Brian Kohatsu, </a:t>
            </a:r>
            <a:r>
              <a:rPr lang="en-US" sz="2000" b="1"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Mental Health Counselor </a:t>
            </a: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Kaua`i </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Community College, One Stop Center, </a:t>
            </a: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201D</a:t>
            </a: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Phone: (808) 245-8314 </a:t>
            </a: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Helvetica" panose="020B0604020202020204" pitchFamily="34" charset="0"/>
              </a:rPr>
              <a:t>Email: </a:t>
            </a:r>
            <a:r>
              <a:rPr kumimoji="0" lang="en-US" sz="1800" b="0" i="0" u="sng" strike="noStrike" kern="1200" cap="none" spc="0" normalizeH="0" baseline="0" noProof="0" dirty="0">
                <a:ln>
                  <a:noFill/>
                </a:ln>
                <a:solidFill>
                  <a:srgbClr val="0563C1"/>
                </a:solidFill>
                <a:effectLst/>
                <a:uLnTx/>
                <a:uFillTx/>
                <a:latin typeface="Gill Sans MT" panose="020B0502020104020203" pitchFamily="34" charset="0"/>
                <a:ea typeface="Calibri" panose="020F0502020204030204" pitchFamily="34" charset="0"/>
                <a:cs typeface="Helvetica" panose="020B0604020202020204" pitchFamily="34" charset="0"/>
              </a:rPr>
              <a:t>kohatsub@hawaii.edu</a:t>
            </a: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3" name="Google Shape;510;p48"/>
          <p:cNvSpPr txBox="1">
            <a:spLocks/>
          </p:cNvSpPr>
          <p:nvPr/>
        </p:nvSpPr>
        <p:spPr>
          <a:xfrm>
            <a:off x="582984" y="212545"/>
            <a:ext cx="11141303" cy="848123"/>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b="1" dirty="0" smtClean="0">
                <a:solidFill>
                  <a:schemeClr val="bg1"/>
                </a:solidFill>
                <a:latin typeface="Gill Sans MT" panose="020B0502020104020203" pitchFamily="34" charset="0"/>
                <a:cs typeface="Times New Roman" panose="02020603050405020304" pitchFamily="18" charset="0"/>
              </a:rPr>
              <a:t>On Campus Title IX Resources</a:t>
            </a:r>
            <a:endParaRPr lang="en-US" sz="3500" b="1" dirty="0">
              <a:solidFill>
                <a:schemeClr val="bg1"/>
              </a:solidFill>
              <a:latin typeface="Gill Sans MT" panose="020B0502020104020203" pitchFamily="34" charset="0"/>
              <a:cs typeface="Times New Roman" panose="02020603050405020304" pitchFamily="18" charset="0"/>
            </a:endParaRPr>
          </a:p>
        </p:txBody>
      </p:sp>
      <p:sp>
        <p:nvSpPr>
          <p:cNvPr id="16" name="Oval 15"/>
          <p:cNvSpPr/>
          <p:nvPr/>
        </p:nvSpPr>
        <p:spPr>
          <a:xfrm>
            <a:off x="582984" y="1408572"/>
            <a:ext cx="4702628" cy="787069"/>
          </a:xfrm>
          <a:prstGeom prst="ellipse">
            <a:avLst/>
          </a:prstGeom>
          <a:solidFill>
            <a:schemeClr val="accent5">
              <a:lumMod val="75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1396644" y="1575429"/>
            <a:ext cx="3706399"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smtClean="0">
                <a:ln>
                  <a:noFill/>
                </a:ln>
                <a:solidFill>
                  <a:schemeClr val="bg1"/>
                </a:solidFill>
                <a:effectLst/>
                <a:uLnTx/>
                <a:uFillTx/>
                <a:latin typeface="Gill Sans MT" panose="020B0502020104020203" pitchFamily="34" charset="0"/>
                <a:ea typeface="+mn-ea"/>
                <a:cs typeface="+mn-cs"/>
              </a:rPr>
              <a:t>Title IX Coordinators</a:t>
            </a:r>
            <a:endParaRPr kumimoji="0" lang="en-US" sz="2500" b="1" i="0" u="none" strike="noStrike" kern="1200" cap="none" spc="0" normalizeH="0" baseline="0" noProof="0" dirty="0">
              <a:ln>
                <a:noFill/>
              </a:ln>
              <a:solidFill>
                <a:schemeClr val="bg1"/>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1854771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510;p48"/>
          <p:cNvSpPr txBox="1">
            <a:spLocks/>
          </p:cNvSpPr>
          <p:nvPr/>
        </p:nvSpPr>
        <p:spPr>
          <a:xfrm>
            <a:off x="219808" y="190105"/>
            <a:ext cx="11693769" cy="1189229"/>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Gill Sans MT" panose="020B0502020104020203" pitchFamily="34" charset="0"/>
              </a:rPr>
              <a:t>Confidential </a:t>
            </a:r>
            <a:r>
              <a:rPr lang="en-US" sz="3600" b="1" dirty="0" smtClean="0">
                <a:latin typeface="Gill Sans MT" panose="020B0502020104020203" pitchFamily="34" charset="0"/>
              </a:rPr>
              <a:t>Help</a:t>
            </a:r>
            <a:endParaRPr lang="en-US" sz="3600" b="1" dirty="0">
              <a:latin typeface="Gill Sans MT" panose="020B0502020104020203" pitchFamily="34" charset="0"/>
            </a:endParaRPr>
          </a:p>
        </p:txBody>
      </p:sp>
      <p:sp>
        <p:nvSpPr>
          <p:cNvPr id="2" name="TextBox 1"/>
          <p:cNvSpPr txBox="1"/>
          <p:nvPr/>
        </p:nvSpPr>
        <p:spPr>
          <a:xfrm>
            <a:off x="603738" y="2481628"/>
            <a:ext cx="11588262" cy="3447098"/>
          </a:xfrm>
          <a:prstGeom prst="rect">
            <a:avLst/>
          </a:prstGeom>
          <a:noFill/>
        </p:spPr>
        <p:txBody>
          <a:bodyPr wrap="square" rtlCol="0">
            <a:spAutoFit/>
          </a:bodyPr>
          <a:lstStyle/>
          <a:p>
            <a:pPr marL="285750" lvl="0" indent="-285750">
              <a:buFont typeface="Arial" panose="020B0604020202020204" pitchFamily="34" charset="0"/>
              <a:buChar char="•"/>
            </a:pPr>
            <a:r>
              <a:rPr lang="en-US" sz="2600" dirty="0" smtClean="0">
                <a:latin typeface="Gill Sans MT" panose="020B0502020104020203" pitchFamily="34" charset="0"/>
              </a:rPr>
              <a:t>The Confidential Advocate and Confidential Resource create </a:t>
            </a:r>
            <a:r>
              <a:rPr lang="en-US" sz="2600" b="1" u="sng" dirty="0" smtClean="0">
                <a:latin typeface="Gill Sans MT" panose="020B0502020104020203" pitchFamily="34" charset="0"/>
              </a:rPr>
              <a:t>safe and confidential </a:t>
            </a:r>
            <a:r>
              <a:rPr lang="en-US" sz="2600" dirty="0" smtClean="0">
                <a:latin typeface="Gill Sans MT" panose="020B0502020104020203" pitchFamily="34" charset="0"/>
              </a:rPr>
              <a:t>spaces for individuals to determine their options</a:t>
            </a:r>
          </a:p>
          <a:p>
            <a:pPr lvl="0"/>
            <a:endParaRPr lang="en-US" sz="2600" dirty="0" smtClean="0">
              <a:latin typeface="Gill Sans MT" panose="020B0502020104020203" pitchFamily="34" charset="0"/>
            </a:endParaRPr>
          </a:p>
          <a:p>
            <a:pPr marL="285750" lvl="0" indent="-285750">
              <a:buFont typeface="Arial" panose="020B0604020202020204" pitchFamily="34" charset="0"/>
              <a:buChar char="•"/>
            </a:pPr>
            <a:r>
              <a:rPr lang="en-US" sz="2600" dirty="0" smtClean="0">
                <a:latin typeface="Gill Sans MT" panose="020B0502020104020203" pitchFamily="34" charset="0"/>
              </a:rPr>
              <a:t>Receive assistance </a:t>
            </a:r>
            <a:r>
              <a:rPr lang="en-US" sz="2600" b="1" u="sng" dirty="0" smtClean="0">
                <a:latin typeface="Gill Sans MT" panose="020B0502020104020203" pitchFamily="34" charset="0"/>
              </a:rPr>
              <a:t>and</a:t>
            </a:r>
            <a:r>
              <a:rPr lang="en-US" sz="2600" dirty="0" smtClean="0">
                <a:latin typeface="Gill Sans MT" panose="020B0502020104020203" pitchFamily="34" charset="0"/>
              </a:rPr>
              <a:t> retain control of the decision to report an incident to </a:t>
            </a:r>
            <a:r>
              <a:rPr lang="en-US" sz="2600" dirty="0">
                <a:latin typeface="Gill Sans MT" panose="020B0502020104020203" pitchFamily="34" charset="0"/>
              </a:rPr>
              <a:t>Kaua'i </a:t>
            </a:r>
            <a:r>
              <a:rPr lang="en-US" sz="2600" dirty="0" smtClean="0">
                <a:latin typeface="Gill Sans MT" panose="020B0502020104020203" pitchFamily="34" charset="0"/>
              </a:rPr>
              <a:t>Community College and/or the police</a:t>
            </a:r>
          </a:p>
          <a:p>
            <a:pPr lvl="0"/>
            <a:endParaRPr lang="en-US" sz="2600" dirty="0" smtClean="0">
              <a:latin typeface="Gill Sans MT" panose="020B0502020104020203" pitchFamily="34" charset="0"/>
            </a:endParaRPr>
          </a:p>
          <a:p>
            <a:pPr marL="285750" lvl="0" indent="-285750">
              <a:buFont typeface="Arial" panose="020B0604020202020204" pitchFamily="34" charset="0"/>
              <a:buChar char="•"/>
            </a:pPr>
            <a:r>
              <a:rPr lang="en-US" sz="2600" dirty="0" smtClean="0">
                <a:latin typeface="Gill Sans MT" panose="020B0502020104020203" pitchFamily="34" charset="0"/>
              </a:rPr>
              <a:t>Opt to pursue a non-confidential report with </a:t>
            </a:r>
            <a:r>
              <a:rPr lang="en-US" sz="2600" dirty="0">
                <a:latin typeface="Gill Sans MT" panose="020B0502020104020203" pitchFamily="34" charset="0"/>
              </a:rPr>
              <a:t>Kaua'i Community College at </a:t>
            </a:r>
            <a:r>
              <a:rPr lang="en-US" sz="2600" dirty="0" smtClean="0">
                <a:latin typeface="Gill Sans MT" panose="020B0502020104020203" pitchFamily="34" charset="0"/>
              </a:rPr>
              <a:t>any time </a:t>
            </a:r>
          </a:p>
          <a:p>
            <a:pPr lvl="0"/>
            <a:endParaRPr lang="en-US" sz="1000" dirty="0" smtClean="0">
              <a:latin typeface="Gill Sans MT" panose="020B0502020104020203" pitchFamily="34" charset="0"/>
            </a:endParaRPr>
          </a:p>
        </p:txBody>
      </p:sp>
    </p:spTree>
    <p:extLst>
      <p:ext uri="{BB962C8B-B14F-4D97-AF65-F5344CB8AC3E}">
        <p14:creationId xmlns:p14="http://schemas.microsoft.com/office/powerpoint/2010/main" val="2846946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ounded Rectangle 10"/>
          <p:cNvSpPr/>
          <p:nvPr/>
        </p:nvSpPr>
        <p:spPr>
          <a:xfrm>
            <a:off x="404446" y="4663588"/>
            <a:ext cx="11333285" cy="19620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510;p48"/>
          <p:cNvSpPr txBox="1">
            <a:spLocks/>
          </p:cNvSpPr>
          <p:nvPr/>
        </p:nvSpPr>
        <p:spPr>
          <a:xfrm>
            <a:off x="219808" y="190105"/>
            <a:ext cx="11693769" cy="1330963"/>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Gill Sans MT" panose="020B0502020104020203" pitchFamily="34" charset="0"/>
              </a:rPr>
              <a:t>Confidential </a:t>
            </a:r>
            <a:r>
              <a:rPr lang="en-US" sz="3600" b="1" dirty="0" smtClean="0">
                <a:latin typeface="Gill Sans MT" panose="020B0502020104020203" pitchFamily="34" charset="0"/>
              </a:rPr>
              <a:t>Help:</a:t>
            </a:r>
          </a:p>
          <a:p>
            <a:pPr algn="ctr"/>
            <a:r>
              <a:rPr lang="en-US" sz="3600" b="1" dirty="0">
                <a:latin typeface="Gill Sans MT" panose="020B0502020104020203" pitchFamily="34" charset="0"/>
              </a:rPr>
              <a:t>Kaua'i Community College Confidential </a:t>
            </a:r>
            <a:r>
              <a:rPr lang="en-US" sz="3600" b="1" dirty="0" smtClean="0">
                <a:latin typeface="Gill Sans MT" panose="020B0502020104020203" pitchFamily="34" charset="0"/>
              </a:rPr>
              <a:t>Advocate</a:t>
            </a:r>
            <a:endParaRPr lang="en-US" sz="3600" b="1" dirty="0">
              <a:latin typeface="Gill Sans MT" panose="020B0502020104020203" pitchFamily="34" charset="0"/>
            </a:endParaRPr>
          </a:p>
        </p:txBody>
      </p:sp>
      <p:sp>
        <p:nvSpPr>
          <p:cNvPr id="3" name="Rectangle 2"/>
          <p:cNvSpPr/>
          <p:nvPr/>
        </p:nvSpPr>
        <p:spPr>
          <a:xfrm>
            <a:off x="492197" y="2196954"/>
            <a:ext cx="6659374" cy="2123658"/>
          </a:xfrm>
          <a:prstGeom prst="rect">
            <a:avLst/>
          </a:prstGeom>
        </p:spPr>
        <p:txBody>
          <a:bodyPr wrap="square">
            <a:spAutoFit/>
          </a:bodyPr>
          <a:lstStyle/>
          <a:p>
            <a:pPr marL="57150" marR="0">
              <a:spcBef>
                <a:spcPts val="0"/>
              </a:spcBef>
              <a:spcAft>
                <a:spcPts val="0"/>
              </a:spcAft>
            </a:pPr>
            <a:r>
              <a:rPr lang="en-US" sz="2200" dirty="0" smtClean="0">
                <a:latin typeface="Gill Sans MT" panose="020B0502020104020203" pitchFamily="34" charset="0"/>
                <a:ea typeface="Calibri" panose="020F0502020204030204" pitchFamily="34" charset="0"/>
                <a:cs typeface="Helvetica" panose="020B0604020202020204" pitchFamily="34" charset="0"/>
              </a:rPr>
              <a:t>Wellness Center</a:t>
            </a:r>
            <a:endParaRPr lang="en-US" sz="2200" dirty="0" smtClean="0">
              <a:latin typeface="Gill Sans MT" panose="020B0502020104020203" pitchFamily="34" charset="0"/>
              <a:ea typeface="Calibri" panose="020F0502020204030204" pitchFamily="34" charset="0"/>
              <a:cs typeface="Times New Roman" panose="02020603050405020304" pitchFamily="18" charset="0"/>
            </a:endParaRPr>
          </a:p>
          <a:p>
            <a:pPr marL="57150" marR="0">
              <a:spcBef>
                <a:spcPts val="0"/>
              </a:spcBef>
              <a:spcAft>
                <a:spcPts val="0"/>
              </a:spcAft>
            </a:pPr>
            <a:r>
              <a:rPr lang="en-US" sz="2200" dirty="0" smtClean="0">
                <a:latin typeface="Gill Sans MT" panose="020B0502020104020203" pitchFamily="34" charset="0"/>
                <a:ea typeface="Calibri" panose="020F0502020204030204" pitchFamily="34" charset="0"/>
                <a:cs typeface="Helvetica" panose="020B0604020202020204" pitchFamily="34" charset="0"/>
              </a:rPr>
              <a:t>(</a:t>
            </a:r>
            <a:r>
              <a:rPr lang="en-US" sz="2200" dirty="0">
                <a:latin typeface="Gill Sans MT" panose="020B0502020104020203" pitchFamily="34" charset="0"/>
                <a:ea typeface="Calibri" panose="020F0502020204030204" pitchFamily="34" charset="0"/>
                <a:cs typeface="Helvetica" panose="020B0604020202020204" pitchFamily="34" charset="0"/>
              </a:rPr>
              <a:t>808) 278-3508 [call or text]</a:t>
            </a:r>
            <a:endParaRPr lang="en-US" sz="2200" dirty="0">
              <a:latin typeface="Gill Sans MT" panose="020B0502020104020203" pitchFamily="34" charset="0"/>
              <a:ea typeface="Calibri" panose="020F0502020204030204" pitchFamily="34" charset="0"/>
              <a:cs typeface="Times New Roman" panose="02020603050405020304" pitchFamily="18" charset="0"/>
            </a:endParaRPr>
          </a:p>
          <a:p>
            <a:pPr marL="57150" marR="0">
              <a:spcBef>
                <a:spcPts val="0"/>
              </a:spcBef>
              <a:spcAft>
                <a:spcPts val="0"/>
              </a:spcAft>
            </a:pPr>
            <a:r>
              <a:rPr lang="en-US" sz="2200" u="sng" dirty="0" smtClean="0">
                <a:solidFill>
                  <a:srgbClr val="0563C1"/>
                </a:solidFill>
                <a:latin typeface="Gill Sans MT" panose="020B0502020104020203" pitchFamily="34" charset="0"/>
                <a:ea typeface="Calibri" panose="020F0502020204030204" pitchFamily="34" charset="0"/>
                <a:cs typeface="Helvetica" panose="020B0604020202020204" pitchFamily="34" charset="0"/>
                <a:hlinkClick r:id="rId3"/>
              </a:rPr>
              <a:t>keahi@ywcakauai.org</a:t>
            </a:r>
            <a:endParaRPr lang="en-US" sz="2200" u="sng" dirty="0" smtClean="0">
              <a:solidFill>
                <a:srgbClr val="0563C1"/>
              </a:solidFill>
              <a:latin typeface="Gill Sans MT" panose="020B0502020104020203" pitchFamily="34" charset="0"/>
              <a:ea typeface="Calibri" panose="020F0502020204030204" pitchFamily="34" charset="0"/>
              <a:cs typeface="Helvetica" panose="020B0604020202020204" pitchFamily="34" charset="0"/>
            </a:endParaRPr>
          </a:p>
          <a:p>
            <a:pPr marL="57150" marR="0">
              <a:spcBef>
                <a:spcPts val="0"/>
              </a:spcBef>
              <a:spcAft>
                <a:spcPts val="0"/>
              </a:spcAft>
            </a:pPr>
            <a:r>
              <a:rPr lang="en-US" sz="2000" dirty="0" smtClean="0">
                <a:effectLst/>
                <a:latin typeface="Gill Sans MT" panose="020B0502020104020203" pitchFamily="34" charset="0"/>
                <a:ea typeface="Calibri" panose="020F0502020204030204" pitchFamily="34" charset="0"/>
                <a:cs typeface="Helvetica" panose="020B0604020202020204" pitchFamily="34" charset="0"/>
              </a:rPr>
              <a:t>On Campus - Mon (10 am-2 pm) &amp; Tues (9 am-1pm)</a:t>
            </a:r>
          </a:p>
          <a:p>
            <a:pPr marL="57150" marR="0">
              <a:spcBef>
                <a:spcPts val="0"/>
              </a:spcBef>
              <a:spcAft>
                <a:spcPts val="0"/>
              </a:spcAft>
            </a:pPr>
            <a:r>
              <a:rPr lang="en-US" sz="2000" dirty="0" smtClean="0">
                <a:latin typeface="Gill Sans MT" panose="020B0502020104020203" pitchFamily="34" charset="0"/>
                <a:ea typeface="Calibri" panose="020F0502020204030204" pitchFamily="34" charset="0"/>
                <a:cs typeface="Helvetica" panose="020B0604020202020204" pitchFamily="34" charset="0"/>
              </a:rPr>
              <a:t>On Call - Wed (10 am-2 pm) &amp; Thurs (1-5 pm)</a:t>
            </a:r>
            <a:endParaRPr lang="en-US" sz="2000" dirty="0" smtClean="0">
              <a:effectLst/>
              <a:latin typeface="Gill Sans MT" panose="020B0502020104020203" pitchFamily="34" charset="0"/>
              <a:ea typeface="Calibri" panose="020F0502020204030204" pitchFamily="34" charset="0"/>
              <a:cs typeface="Helvetica" panose="020B0604020202020204" pitchFamily="34" charset="0"/>
            </a:endParaRPr>
          </a:p>
          <a:p>
            <a:pPr marL="57150" marR="0">
              <a:spcBef>
                <a:spcPts val="0"/>
              </a:spcBef>
              <a:spcAft>
                <a:spcPts val="0"/>
              </a:spcAft>
            </a:pPr>
            <a:endParaRPr lang="en-US" sz="22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01108" y="1728206"/>
            <a:ext cx="2657030" cy="523220"/>
          </a:xfrm>
          <a:prstGeom prst="rect">
            <a:avLst/>
          </a:prstGeom>
          <a:noFill/>
        </p:spPr>
        <p:txBody>
          <a:bodyPr wrap="square" rtlCol="0">
            <a:spAutoFit/>
          </a:bodyPr>
          <a:lstStyle/>
          <a:p>
            <a:r>
              <a:rPr lang="en-US" sz="2800" b="1" dirty="0" err="1" smtClean="0">
                <a:latin typeface="Gill Sans MT" panose="020B0502020104020203" pitchFamily="34" charset="0"/>
              </a:rPr>
              <a:t>Keahi</a:t>
            </a:r>
            <a:r>
              <a:rPr lang="en-US" sz="2800" b="1" dirty="0" smtClean="0">
                <a:latin typeface="Gill Sans MT" panose="020B0502020104020203" pitchFamily="34" charset="0"/>
              </a:rPr>
              <a:t> Kahui</a:t>
            </a:r>
            <a:endParaRPr lang="en-US" sz="2800" b="1" dirty="0">
              <a:latin typeface="Gill Sans MT" panose="020B0502020104020203" pitchFamily="34" charset="0"/>
            </a:endParaRPr>
          </a:p>
        </p:txBody>
      </p:sp>
      <p:sp>
        <p:nvSpPr>
          <p:cNvPr id="16" name="Rectangle 15"/>
          <p:cNvSpPr/>
          <p:nvPr/>
        </p:nvSpPr>
        <p:spPr>
          <a:xfrm>
            <a:off x="6756455" y="2234681"/>
            <a:ext cx="4726299" cy="1261884"/>
          </a:xfrm>
          <a:prstGeom prst="rect">
            <a:avLst/>
          </a:prstGeom>
        </p:spPr>
        <p:txBody>
          <a:bodyPr wrap="square">
            <a:spAutoFit/>
          </a:bodyPr>
          <a:lstStyle/>
          <a:p>
            <a:pPr marL="342900" marR="0" lvl="0" indent="-342900">
              <a:spcBef>
                <a:spcPts val="0"/>
              </a:spcBef>
              <a:spcAft>
                <a:spcPts val="600"/>
              </a:spcAft>
              <a:buFont typeface="Arial" panose="020B0604020202020204" pitchFamily="34" charset="0"/>
              <a:buChar char="•"/>
            </a:pPr>
            <a:r>
              <a:rPr lang="en-US" sz="2200" dirty="0" smtClean="0">
                <a:latin typeface="Gill Sans MT" panose="020B0502020104020203" pitchFamily="34" charset="0"/>
                <a:ea typeface="Calibri" panose="020F0502020204030204" pitchFamily="34" charset="0"/>
                <a:cs typeface="Helvetica" panose="020B0604020202020204" pitchFamily="34" charset="0"/>
              </a:rPr>
              <a:t>YWCA </a:t>
            </a:r>
            <a:r>
              <a:rPr lang="en-US" sz="2200" dirty="0">
                <a:latin typeface="Gill Sans MT" panose="020B0502020104020203" pitchFamily="34" charset="0"/>
                <a:ea typeface="Calibri" panose="020F0502020204030204" pitchFamily="34" charset="0"/>
                <a:cs typeface="Helvetica" panose="020B0604020202020204" pitchFamily="34" charset="0"/>
              </a:rPr>
              <a:t>Crisis </a:t>
            </a:r>
            <a:r>
              <a:rPr lang="en-US" sz="2200" dirty="0" smtClean="0">
                <a:latin typeface="Gill Sans MT" panose="020B0502020104020203" pitchFamily="34" charset="0"/>
                <a:ea typeface="Calibri" panose="020F0502020204030204" pitchFamily="34" charset="0"/>
                <a:cs typeface="Helvetica" panose="020B0604020202020204" pitchFamily="34" charset="0"/>
              </a:rPr>
              <a:t>Intervention Specialist</a:t>
            </a:r>
          </a:p>
          <a:p>
            <a:pPr marL="342900" indent="-342900">
              <a:spcAft>
                <a:spcPts val="600"/>
              </a:spcAft>
              <a:buFont typeface="Arial" panose="020B0604020202020204" pitchFamily="34" charset="0"/>
              <a:buChar char="•"/>
            </a:pPr>
            <a:r>
              <a:rPr lang="en-US" sz="2200" dirty="0">
                <a:latin typeface="Gill Sans MT" panose="020B0502020104020203" pitchFamily="34" charset="0"/>
                <a:ea typeface="Calibri" panose="020F0502020204030204" pitchFamily="34" charset="0"/>
                <a:cs typeface="Helvetica" panose="020B0604020202020204" pitchFamily="34" charset="0"/>
              </a:rPr>
              <a:t>Available to students and employees</a:t>
            </a:r>
            <a:endParaRPr lang="en-US" sz="2200" dirty="0">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Arial" panose="020B0604020202020204" pitchFamily="34" charset="0"/>
              <a:buChar char="•"/>
            </a:pPr>
            <a:r>
              <a:rPr lang="en-US" sz="2200" dirty="0" smtClean="0">
                <a:latin typeface="Gill Sans MT" panose="020B0502020104020203" pitchFamily="34" charset="0"/>
                <a:ea typeface="Calibri" panose="020F0502020204030204" pitchFamily="34" charset="0"/>
                <a:cs typeface="Helvetica" panose="020B0604020202020204" pitchFamily="34" charset="0"/>
              </a:rPr>
              <a:t>All </a:t>
            </a:r>
            <a:r>
              <a:rPr lang="en-US" sz="2200" dirty="0">
                <a:latin typeface="Gill Sans MT" panose="020B0502020104020203" pitchFamily="34" charset="0"/>
                <a:ea typeface="Calibri" panose="020F0502020204030204" pitchFamily="34" charset="0"/>
                <a:cs typeface="Helvetica" panose="020B0604020202020204" pitchFamily="34" charset="0"/>
              </a:rPr>
              <a:t>services are free of </a:t>
            </a:r>
            <a:r>
              <a:rPr lang="en-US" sz="2200" dirty="0" smtClean="0">
                <a:latin typeface="Gill Sans MT" panose="020B0502020104020203" pitchFamily="34" charset="0"/>
                <a:ea typeface="Calibri" panose="020F0502020204030204" pitchFamily="34" charset="0"/>
                <a:cs typeface="Helvetica" panose="020B0604020202020204" pitchFamily="34" charset="0"/>
              </a:rPr>
              <a:t>charge</a:t>
            </a:r>
            <a:endParaRPr lang="en-US" sz="22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92197" y="1728206"/>
            <a:ext cx="5723965" cy="2343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2199" y="4663588"/>
            <a:ext cx="11245532" cy="2015936"/>
          </a:xfrm>
          <a:prstGeom prst="rect">
            <a:avLst/>
          </a:prstGeom>
          <a:noFill/>
        </p:spPr>
        <p:txBody>
          <a:bodyPr wrap="square">
            <a:spAutoFit/>
          </a:bodyPr>
          <a:lstStyle/>
          <a:p>
            <a:pPr marR="0" lvl="0">
              <a:spcBef>
                <a:spcPts val="0"/>
              </a:spcBef>
              <a:spcAft>
                <a:spcPts val="600"/>
              </a:spcAft>
            </a:pPr>
            <a:endParaRPr lang="en-US" sz="600" dirty="0" smtClean="0">
              <a:latin typeface="Gill Sans MT" panose="020B0502020104020203" pitchFamily="34" charset="0"/>
            </a:endParaRPr>
          </a:p>
          <a:p>
            <a:pPr marL="342900" marR="0" lvl="0" indent="-342900">
              <a:spcBef>
                <a:spcPts val="0"/>
              </a:spcBef>
              <a:spcAft>
                <a:spcPts val="800"/>
              </a:spcAft>
              <a:buFont typeface="Arial" panose="020B0604020202020204" pitchFamily="34" charset="0"/>
              <a:buChar char="•"/>
            </a:pPr>
            <a:r>
              <a:rPr lang="en-US" sz="2200" dirty="0" smtClean="0">
                <a:latin typeface="Gill Sans MT" panose="020B0502020104020203" pitchFamily="34" charset="0"/>
              </a:rPr>
              <a:t>Education on sexual harassment, sexual assault and domestic &amp; dating violence</a:t>
            </a:r>
          </a:p>
          <a:p>
            <a:pPr marL="342900" marR="0" lvl="0" indent="-342900">
              <a:spcBef>
                <a:spcPts val="0"/>
              </a:spcBef>
              <a:spcAft>
                <a:spcPts val="800"/>
              </a:spcAft>
              <a:buFont typeface="Arial" panose="020B0604020202020204" pitchFamily="34" charset="0"/>
              <a:buChar char="•"/>
            </a:pPr>
            <a:r>
              <a:rPr lang="en-US" sz="2200" dirty="0" smtClean="0">
                <a:latin typeface="Gill Sans MT" panose="020B0502020104020203" pitchFamily="34" charset="0"/>
              </a:rPr>
              <a:t>On campus support, including assistance with reporting to the College or Interim Measures</a:t>
            </a:r>
          </a:p>
          <a:p>
            <a:pPr marL="342900" marR="0" lvl="0" indent="-342900">
              <a:spcBef>
                <a:spcPts val="0"/>
              </a:spcBef>
              <a:spcAft>
                <a:spcPts val="800"/>
              </a:spcAft>
              <a:buFont typeface="Arial" panose="020B0604020202020204" pitchFamily="34" charset="0"/>
              <a:buChar char="•"/>
            </a:pPr>
            <a:r>
              <a:rPr lang="en-US" sz="2200" dirty="0" smtClean="0">
                <a:latin typeface="Gill Sans MT" panose="020B0502020104020203" pitchFamily="34" charset="0"/>
              </a:rPr>
              <a:t>Off campus advocacy, including assisting with TRO’s, reporting to the police,  or accompaniment to forensic medical exams</a:t>
            </a:r>
          </a:p>
          <a:p>
            <a:pPr marR="0" lvl="0">
              <a:spcBef>
                <a:spcPts val="0"/>
              </a:spcBef>
              <a:spcAft>
                <a:spcPts val="500"/>
              </a:spcAft>
            </a:pPr>
            <a:endParaRPr lang="en-US" sz="600" dirty="0">
              <a:latin typeface="Gill Sans MT" panose="020B0502020104020203" pitchFamily="34" charset="0"/>
            </a:endParaRPr>
          </a:p>
        </p:txBody>
      </p:sp>
      <p:sp>
        <p:nvSpPr>
          <p:cNvPr id="4" name="Rectangle 3"/>
          <p:cNvSpPr/>
          <p:nvPr/>
        </p:nvSpPr>
        <p:spPr>
          <a:xfrm>
            <a:off x="4531464" y="4105987"/>
            <a:ext cx="3070456" cy="523220"/>
          </a:xfrm>
          <a:prstGeom prst="rect">
            <a:avLst/>
          </a:prstGeom>
        </p:spPr>
        <p:txBody>
          <a:bodyPr wrap="none">
            <a:spAutoFit/>
          </a:bodyPr>
          <a:lstStyle/>
          <a:p>
            <a:pPr marR="0" lvl="0" algn="ctr">
              <a:spcBef>
                <a:spcPts val="0"/>
              </a:spcBef>
              <a:spcAft>
                <a:spcPts val="500"/>
              </a:spcAft>
            </a:pPr>
            <a:r>
              <a:rPr lang="en-US" sz="2800" b="1" dirty="0">
                <a:latin typeface="Gill Sans MT" panose="020B0502020104020203" pitchFamily="34" charset="0"/>
              </a:rPr>
              <a:t>Services Include: </a:t>
            </a:r>
          </a:p>
        </p:txBody>
      </p:sp>
    </p:spTree>
    <p:extLst>
      <p:ext uri="{BB962C8B-B14F-4D97-AF65-F5344CB8AC3E}">
        <p14:creationId xmlns:p14="http://schemas.microsoft.com/office/powerpoint/2010/main" val="3254456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ounded Rectangle 10"/>
          <p:cNvSpPr/>
          <p:nvPr/>
        </p:nvSpPr>
        <p:spPr>
          <a:xfrm>
            <a:off x="404446" y="4529704"/>
            <a:ext cx="11333285" cy="217003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510;p48"/>
          <p:cNvSpPr txBox="1">
            <a:spLocks/>
          </p:cNvSpPr>
          <p:nvPr/>
        </p:nvSpPr>
        <p:spPr>
          <a:xfrm>
            <a:off x="219808" y="190105"/>
            <a:ext cx="11693769" cy="1330963"/>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Gill Sans MT" panose="020B0502020104020203" pitchFamily="34" charset="0"/>
              </a:rPr>
              <a:t>Confidential </a:t>
            </a:r>
            <a:r>
              <a:rPr lang="en-US" sz="3600" b="1" dirty="0" smtClean="0">
                <a:latin typeface="Gill Sans MT" panose="020B0502020104020203" pitchFamily="34" charset="0"/>
              </a:rPr>
              <a:t>Help:</a:t>
            </a:r>
          </a:p>
          <a:p>
            <a:pPr algn="ctr"/>
            <a:r>
              <a:rPr lang="en-US" sz="3600" b="1" dirty="0">
                <a:latin typeface="Gill Sans MT" panose="020B0502020104020203" pitchFamily="34" charset="0"/>
              </a:rPr>
              <a:t>Kaua'i Community College Confidential </a:t>
            </a:r>
            <a:r>
              <a:rPr lang="en-US" sz="3600" b="1" dirty="0" smtClean="0">
                <a:latin typeface="Gill Sans MT" panose="020B0502020104020203" pitchFamily="34" charset="0"/>
              </a:rPr>
              <a:t>Resource</a:t>
            </a:r>
            <a:endParaRPr lang="en-US" sz="3600" b="1" dirty="0">
              <a:latin typeface="Gill Sans MT" panose="020B0502020104020203" pitchFamily="34" charset="0"/>
            </a:endParaRPr>
          </a:p>
        </p:txBody>
      </p:sp>
      <p:sp>
        <p:nvSpPr>
          <p:cNvPr id="12" name="Rounded Rectangle 11"/>
          <p:cNvSpPr/>
          <p:nvPr/>
        </p:nvSpPr>
        <p:spPr>
          <a:xfrm>
            <a:off x="3560885" y="1130712"/>
            <a:ext cx="8176846" cy="1169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solidFill>
                <a:schemeClr val="tx1"/>
              </a:solidFill>
              <a:latin typeface="Gill Sans MT" panose="020B0502020104020203" pitchFamily="34" charset="0"/>
            </a:endParaRPr>
          </a:p>
        </p:txBody>
      </p:sp>
      <p:sp>
        <p:nvSpPr>
          <p:cNvPr id="3" name="Rectangle 2"/>
          <p:cNvSpPr/>
          <p:nvPr/>
        </p:nvSpPr>
        <p:spPr>
          <a:xfrm>
            <a:off x="492197" y="2594326"/>
            <a:ext cx="4616133" cy="1107996"/>
          </a:xfrm>
          <a:prstGeom prst="rect">
            <a:avLst/>
          </a:prstGeom>
        </p:spPr>
        <p:txBody>
          <a:bodyPr wrap="square">
            <a:spAutoFit/>
          </a:bodyPr>
          <a:lstStyle/>
          <a:p>
            <a:pPr marL="57150" marR="0">
              <a:spcBef>
                <a:spcPts val="0"/>
              </a:spcBef>
              <a:spcAft>
                <a:spcPts val="0"/>
              </a:spcAft>
            </a:pPr>
            <a:r>
              <a:rPr lang="en-US" sz="2200" dirty="0" smtClean="0">
                <a:latin typeface="Gill Sans MT" panose="020B0502020104020203" pitchFamily="34" charset="0"/>
                <a:ea typeface="Calibri" panose="020F0502020204030204" pitchFamily="34" charset="0"/>
                <a:cs typeface="Helvetica" panose="020B0604020202020204" pitchFamily="34" charset="0"/>
              </a:rPr>
              <a:t>One </a:t>
            </a:r>
            <a:r>
              <a:rPr lang="en-US" sz="2200" dirty="0">
                <a:latin typeface="Gill Sans MT" panose="020B0502020104020203" pitchFamily="34" charset="0"/>
                <a:ea typeface="Calibri" panose="020F0502020204030204" pitchFamily="34" charset="0"/>
                <a:cs typeface="Helvetica" panose="020B0604020202020204" pitchFamily="34" charset="0"/>
              </a:rPr>
              <a:t>Stop Center,  201D</a:t>
            </a:r>
            <a:endParaRPr lang="en-US" sz="2200" dirty="0">
              <a:latin typeface="Gill Sans MT" panose="020B0502020104020203" pitchFamily="34" charset="0"/>
              <a:ea typeface="Calibri" panose="020F0502020204030204" pitchFamily="34" charset="0"/>
              <a:cs typeface="Times New Roman" panose="02020603050405020304" pitchFamily="18" charset="0"/>
            </a:endParaRPr>
          </a:p>
          <a:p>
            <a:pPr marL="57150" marR="0">
              <a:spcBef>
                <a:spcPts val="0"/>
              </a:spcBef>
              <a:spcAft>
                <a:spcPts val="0"/>
              </a:spcAft>
            </a:pPr>
            <a:r>
              <a:rPr lang="en-US" sz="2200" dirty="0" smtClean="0">
                <a:latin typeface="Gill Sans MT" panose="020B0502020104020203" pitchFamily="34" charset="0"/>
                <a:ea typeface="Calibri" panose="020F0502020204030204" pitchFamily="34" charset="0"/>
                <a:cs typeface="Helvetica" panose="020B0604020202020204" pitchFamily="34" charset="0"/>
              </a:rPr>
              <a:t>(</a:t>
            </a:r>
            <a:r>
              <a:rPr lang="en-US" sz="2200" dirty="0">
                <a:latin typeface="Gill Sans MT" panose="020B0502020104020203" pitchFamily="34" charset="0"/>
                <a:ea typeface="Calibri" panose="020F0502020204030204" pitchFamily="34" charset="0"/>
                <a:cs typeface="Helvetica" panose="020B0604020202020204" pitchFamily="34" charset="0"/>
              </a:rPr>
              <a:t>808) 245-8314 </a:t>
            </a:r>
          </a:p>
          <a:p>
            <a:pPr marL="57150" marR="0">
              <a:spcBef>
                <a:spcPts val="0"/>
              </a:spcBef>
              <a:spcAft>
                <a:spcPts val="0"/>
              </a:spcAft>
            </a:pPr>
            <a:r>
              <a:rPr lang="en-US" sz="2200" u="sng" dirty="0" smtClean="0">
                <a:solidFill>
                  <a:srgbClr val="0563C1"/>
                </a:solidFill>
                <a:latin typeface="Gill Sans MT" panose="020B0502020104020203" pitchFamily="34" charset="0"/>
                <a:ea typeface="Calibri" panose="020F0502020204030204" pitchFamily="34" charset="0"/>
                <a:cs typeface="Helvetica" panose="020B0604020202020204" pitchFamily="34" charset="0"/>
              </a:rPr>
              <a:t>kohatsub@hawaii.edu</a:t>
            </a:r>
            <a:endParaRPr lang="en-US" sz="22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572233" y="2046481"/>
            <a:ext cx="2657030" cy="523220"/>
          </a:xfrm>
          <a:prstGeom prst="rect">
            <a:avLst/>
          </a:prstGeom>
          <a:noFill/>
        </p:spPr>
        <p:txBody>
          <a:bodyPr wrap="square" rtlCol="0">
            <a:spAutoFit/>
          </a:bodyPr>
          <a:lstStyle/>
          <a:p>
            <a:r>
              <a:rPr lang="en-US" sz="2800" b="1" dirty="0">
                <a:latin typeface="Gill Sans MT" panose="020B0502020104020203" pitchFamily="34" charset="0"/>
              </a:rPr>
              <a:t>Brian Kohatsu</a:t>
            </a:r>
          </a:p>
        </p:txBody>
      </p:sp>
      <p:sp>
        <p:nvSpPr>
          <p:cNvPr id="16" name="Rectangle 15"/>
          <p:cNvSpPr/>
          <p:nvPr/>
        </p:nvSpPr>
        <p:spPr>
          <a:xfrm>
            <a:off x="6297950" y="2247578"/>
            <a:ext cx="5152293" cy="1261884"/>
          </a:xfrm>
          <a:prstGeom prst="rect">
            <a:avLst/>
          </a:prstGeom>
        </p:spPr>
        <p:txBody>
          <a:bodyPr wrap="square">
            <a:spAutoFit/>
          </a:bodyPr>
          <a:lstStyle/>
          <a:p>
            <a:pPr marL="342900" marR="0" lvl="0" indent="-342900">
              <a:spcBef>
                <a:spcPts val="0"/>
              </a:spcBef>
              <a:spcAft>
                <a:spcPts val="600"/>
              </a:spcAft>
              <a:buFont typeface="Arial" panose="020B0604020202020204" pitchFamily="34" charset="0"/>
              <a:buChar char="•"/>
            </a:pPr>
            <a:r>
              <a:rPr lang="en-US" sz="2200" dirty="0" err="1" smtClean="0">
                <a:latin typeface="Gill Sans MT" panose="020B0502020104020203" pitchFamily="34" charset="0"/>
                <a:ea typeface="Calibri" panose="020F0502020204030204" pitchFamily="34" charset="0"/>
                <a:cs typeface="Helvetica" panose="020B0604020202020204" pitchFamily="34" charset="0"/>
              </a:rPr>
              <a:t>KCC</a:t>
            </a:r>
            <a:r>
              <a:rPr lang="en-US" sz="2200" dirty="0" smtClean="0">
                <a:latin typeface="Gill Sans MT" panose="020B0502020104020203" pitchFamily="34" charset="0"/>
                <a:ea typeface="Calibri" panose="020F0502020204030204" pitchFamily="34" charset="0"/>
                <a:cs typeface="Helvetica" panose="020B0604020202020204" pitchFamily="34" charset="0"/>
              </a:rPr>
              <a:t> Mental Health Counselor</a:t>
            </a:r>
          </a:p>
          <a:p>
            <a:pPr marL="285750" indent="-285750">
              <a:spcAft>
                <a:spcPts val="600"/>
              </a:spcAft>
              <a:buFont typeface="Arial" panose="020B0604020202020204" pitchFamily="34" charset="0"/>
              <a:buChar char="•"/>
            </a:pPr>
            <a:r>
              <a:rPr lang="en-US" sz="2200" dirty="0">
                <a:latin typeface="Gill Sans MT" panose="020B0502020104020203" pitchFamily="34" charset="0"/>
                <a:ea typeface="Calibri" panose="020F0502020204030204" pitchFamily="34" charset="0"/>
                <a:cs typeface="Helvetica" panose="020B0604020202020204" pitchFamily="34" charset="0"/>
              </a:rPr>
              <a:t>Available to students </a:t>
            </a:r>
            <a:endParaRPr lang="en-US" sz="2200" dirty="0" smtClean="0">
              <a:latin typeface="Gill Sans MT" panose="020B0502020104020203" pitchFamily="34" charset="0"/>
              <a:ea typeface="Calibri" panose="020F0502020204030204" pitchFamily="34" charset="0"/>
              <a:cs typeface="Helvetica" panose="020B0604020202020204" pitchFamily="34" charset="0"/>
            </a:endParaRPr>
          </a:p>
          <a:p>
            <a:pPr marL="285750" indent="-285750">
              <a:spcAft>
                <a:spcPts val="600"/>
              </a:spcAft>
              <a:buFont typeface="Arial" panose="020B0604020202020204" pitchFamily="34" charset="0"/>
              <a:buChar char="•"/>
            </a:pPr>
            <a:r>
              <a:rPr lang="en-US" sz="2200" dirty="0" smtClean="0">
                <a:latin typeface="Gill Sans MT" panose="020B0502020104020203" pitchFamily="34" charset="0"/>
                <a:ea typeface="Calibri" panose="020F0502020204030204" pitchFamily="34" charset="0"/>
                <a:cs typeface="Helvetica" panose="020B0604020202020204" pitchFamily="34" charset="0"/>
              </a:rPr>
              <a:t>All </a:t>
            </a:r>
            <a:r>
              <a:rPr lang="en-US" sz="2200" dirty="0">
                <a:latin typeface="Gill Sans MT" panose="020B0502020104020203" pitchFamily="34" charset="0"/>
                <a:ea typeface="Calibri" panose="020F0502020204030204" pitchFamily="34" charset="0"/>
                <a:cs typeface="Helvetica" panose="020B0604020202020204" pitchFamily="34" charset="0"/>
              </a:rPr>
              <a:t>services are free of </a:t>
            </a:r>
            <a:r>
              <a:rPr lang="en-US" sz="2200" dirty="0" smtClean="0">
                <a:latin typeface="Gill Sans MT" panose="020B0502020104020203" pitchFamily="34" charset="0"/>
                <a:ea typeface="Calibri" panose="020F0502020204030204" pitchFamily="34" charset="0"/>
                <a:cs typeface="Helvetica" panose="020B0604020202020204" pitchFamily="34" charset="0"/>
              </a:rPr>
              <a:t>charge</a:t>
            </a:r>
            <a:endParaRPr lang="en-US" sz="22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92198" y="1919403"/>
            <a:ext cx="4549416" cy="189349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8045" y="4440221"/>
            <a:ext cx="11245532" cy="2185214"/>
          </a:xfrm>
          <a:prstGeom prst="rect">
            <a:avLst/>
          </a:prstGeom>
          <a:noFill/>
        </p:spPr>
        <p:txBody>
          <a:bodyPr wrap="square">
            <a:spAutoFit/>
          </a:bodyPr>
          <a:lstStyle/>
          <a:p>
            <a:pPr marR="0" lvl="0">
              <a:spcBef>
                <a:spcPts val="0"/>
              </a:spcBef>
              <a:spcAft>
                <a:spcPts val="600"/>
              </a:spcAft>
            </a:pPr>
            <a:endParaRPr lang="en-US" sz="600" dirty="0" smtClean="0">
              <a:latin typeface="Gill Sans MT" panose="020B0502020104020203" pitchFamily="34" charset="0"/>
            </a:endParaRPr>
          </a:p>
          <a:p>
            <a:pPr marL="342900" marR="0" lvl="0" indent="-342900">
              <a:spcBef>
                <a:spcPts val="0"/>
              </a:spcBef>
              <a:spcAft>
                <a:spcPts val="600"/>
              </a:spcAft>
              <a:buFont typeface="Arial" panose="020B0604020202020204" pitchFamily="34" charset="0"/>
              <a:buChar char="•"/>
            </a:pPr>
            <a:r>
              <a:rPr lang="en-US" sz="2200" dirty="0" smtClean="0">
                <a:latin typeface="Gill Sans MT" panose="020B0502020104020203" pitchFamily="34" charset="0"/>
              </a:rPr>
              <a:t>Help with adjusting to college life and learning health ways to cope with stress</a:t>
            </a:r>
          </a:p>
          <a:p>
            <a:pPr marL="342900" marR="0" lvl="0" indent="-342900">
              <a:spcBef>
                <a:spcPts val="0"/>
              </a:spcBef>
              <a:spcAft>
                <a:spcPts val="600"/>
              </a:spcAft>
              <a:buFont typeface="Arial" panose="020B0604020202020204" pitchFamily="34" charset="0"/>
              <a:buChar char="•"/>
            </a:pPr>
            <a:r>
              <a:rPr lang="en-US" sz="2200" dirty="0" smtClean="0">
                <a:latin typeface="Gill Sans MT" panose="020B0502020104020203" pitchFamily="34" charset="0"/>
              </a:rPr>
              <a:t>Assistance with coping with crisis (including domestic/dating violence, sexual assault, and thoughts of suicide)</a:t>
            </a:r>
          </a:p>
          <a:p>
            <a:pPr marL="342900" marR="0" lvl="0" indent="-342900">
              <a:spcBef>
                <a:spcPts val="0"/>
              </a:spcBef>
              <a:spcAft>
                <a:spcPts val="600"/>
              </a:spcAft>
              <a:buFont typeface="Arial" panose="020B0604020202020204" pitchFamily="34" charset="0"/>
              <a:buChar char="•"/>
            </a:pPr>
            <a:r>
              <a:rPr lang="en-US" sz="2200" dirty="0" smtClean="0">
                <a:latin typeface="Gill Sans MT" panose="020B0502020104020203" pitchFamily="34" charset="0"/>
              </a:rPr>
              <a:t>Treatment for depression, anxiety, and substance abuse</a:t>
            </a:r>
          </a:p>
          <a:p>
            <a:pPr marL="342900" marR="0" lvl="0" indent="-342900">
              <a:spcBef>
                <a:spcPts val="0"/>
              </a:spcBef>
              <a:spcAft>
                <a:spcPts val="600"/>
              </a:spcAft>
              <a:buFont typeface="Arial" panose="020B0604020202020204" pitchFamily="34" charset="0"/>
              <a:buChar char="•"/>
            </a:pPr>
            <a:r>
              <a:rPr lang="en-US" sz="2200" dirty="0" smtClean="0">
                <a:latin typeface="Gill Sans MT" panose="020B0502020104020203" pitchFamily="34" charset="0"/>
              </a:rPr>
              <a:t>Psychiatric referrals</a:t>
            </a:r>
            <a:endParaRPr lang="en-US" sz="600" dirty="0">
              <a:latin typeface="Gill Sans MT" panose="020B0502020104020203" pitchFamily="34" charset="0"/>
            </a:endParaRPr>
          </a:p>
        </p:txBody>
      </p:sp>
      <p:sp>
        <p:nvSpPr>
          <p:cNvPr id="4" name="Rectangle 3"/>
          <p:cNvSpPr/>
          <p:nvPr/>
        </p:nvSpPr>
        <p:spPr>
          <a:xfrm>
            <a:off x="4531464" y="4006484"/>
            <a:ext cx="3070456" cy="523220"/>
          </a:xfrm>
          <a:prstGeom prst="rect">
            <a:avLst/>
          </a:prstGeom>
        </p:spPr>
        <p:txBody>
          <a:bodyPr wrap="none">
            <a:spAutoFit/>
          </a:bodyPr>
          <a:lstStyle/>
          <a:p>
            <a:pPr marR="0" lvl="0" algn="ctr">
              <a:spcBef>
                <a:spcPts val="0"/>
              </a:spcBef>
              <a:spcAft>
                <a:spcPts val="500"/>
              </a:spcAft>
            </a:pPr>
            <a:r>
              <a:rPr lang="en-US" sz="2800" b="1" dirty="0">
                <a:latin typeface="Gill Sans MT" panose="020B0502020104020203" pitchFamily="34" charset="0"/>
              </a:rPr>
              <a:t>Services Include: </a:t>
            </a:r>
          </a:p>
        </p:txBody>
      </p:sp>
    </p:spTree>
    <p:extLst>
      <p:ext uri="{BB962C8B-B14F-4D97-AF65-F5344CB8AC3E}">
        <p14:creationId xmlns:p14="http://schemas.microsoft.com/office/powerpoint/2010/main" val="2027160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510;p48"/>
          <p:cNvSpPr txBox="1">
            <a:spLocks/>
          </p:cNvSpPr>
          <p:nvPr/>
        </p:nvSpPr>
        <p:spPr>
          <a:xfrm>
            <a:off x="290146" y="149469"/>
            <a:ext cx="11693769" cy="1189229"/>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chemeClr val="bg1"/>
                </a:solidFill>
                <a:latin typeface="Gill Sans MT" panose="020B0502020104020203" pitchFamily="34" charset="0"/>
                <a:cs typeface="Times New Roman" panose="02020603050405020304" pitchFamily="18" charset="0"/>
              </a:rPr>
              <a:t>Reminder: Your Rights</a:t>
            </a:r>
            <a:endParaRPr lang="en-US" sz="3600" b="1" dirty="0">
              <a:solidFill>
                <a:schemeClr val="bg1"/>
              </a:solidFill>
              <a:latin typeface="Gill Sans MT" panose="020B0502020104020203" pitchFamily="34" charset="0"/>
              <a:cs typeface="Times New Roman" panose="02020603050405020304" pitchFamily="18" charset="0"/>
            </a:endParaRPr>
          </a:p>
        </p:txBody>
      </p:sp>
      <p:sp>
        <p:nvSpPr>
          <p:cNvPr id="7" name="Rectangle 6"/>
          <p:cNvSpPr/>
          <p:nvPr/>
        </p:nvSpPr>
        <p:spPr>
          <a:xfrm>
            <a:off x="784972" y="1588699"/>
            <a:ext cx="10665070" cy="138918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schemeClr val="tx1"/>
                </a:solidFill>
                <a:latin typeface="Gill Sans MT" panose="020B0502020104020203" pitchFamily="34" charset="0"/>
              </a:rPr>
              <a:t>Individuals may always choose to report an incident to law enforcement, to Kaua'i Community College, to both, or to </a:t>
            </a:r>
            <a:r>
              <a:rPr lang="en-US" sz="2800" dirty="0" smtClean="0">
                <a:solidFill>
                  <a:schemeClr val="tx1"/>
                </a:solidFill>
                <a:latin typeface="Gill Sans MT" panose="020B0502020104020203" pitchFamily="34" charset="0"/>
              </a:rPr>
              <a:t>neither</a:t>
            </a:r>
            <a:endParaRPr lang="en-US" sz="2800" dirty="0">
              <a:solidFill>
                <a:schemeClr val="tx1"/>
              </a:solidFill>
              <a:latin typeface="Gill Sans MT" panose="020B0502020104020203" pitchFamily="34" charset="0"/>
            </a:endParaRPr>
          </a:p>
        </p:txBody>
      </p:sp>
      <p:sp>
        <p:nvSpPr>
          <p:cNvPr id="8" name="Rectangle 7"/>
          <p:cNvSpPr/>
          <p:nvPr/>
        </p:nvSpPr>
        <p:spPr>
          <a:xfrm>
            <a:off x="716570" y="3411416"/>
            <a:ext cx="10665070" cy="1534117"/>
          </a:xfrm>
          <a:prstGeom prst="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schemeClr val="tx1"/>
                </a:solidFill>
                <a:latin typeface="Gill Sans MT" panose="020B0502020104020203" pitchFamily="34" charset="0"/>
              </a:rPr>
              <a:t>Support and resources </a:t>
            </a:r>
            <a:r>
              <a:rPr lang="en-US" sz="2800" dirty="0" smtClean="0">
                <a:solidFill>
                  <a:schemeClr val="tx1"/>
                </a:solidFill>
                <a:latin typeface="Gill Sans MT" panose="020B0502020104020203" pitchFamily="34" charset="0"/>
              </a:rPr>
              <a:t>at </a:t>
            </a:r>
            <a:r>
              <a:rPr lang="en-US" sz="2800" dirty="0">
                <a:solidFill>
                  <a:schemeClr val="tx1"/>
                </a:solidFill>
                <a:latin typeface="Gill Sans MT" panose="020B0502020104020203" pitchFamily="34" charset="0"/>
              </a:rPr>
              <a:t>Kaua'i </a:t>
            </a:r>
            <a:r>
              <a:rPr lang="en-US" sz="2800" dirty="0" smtClean="0">
                <a:solidFill>
                  <a:schemeClr val="tx1"/>
                </a:solidFill>
                <a:latin typeface="Gill Sans MT" panose="020B0502020104020203" pitchFamily="34" charset="0"/>
              </a:rPr>
              <a:t>Community College are </a:t>
            </a:r>
            <a:r>
              <a:rPr lang="en-US" sz="2800" dirty="0">
                <a:solidFill>
                  <a:schemeClr val="tx1"/>
                </a:solidFill>
                <a:latin typeface="Gill Sans MT" panose="020B0502020104020203" pitchFamily="34" charset="0"/>
              </a:rPr>
              <a:t>always available to a reporting </a:t>
            </a:r>
            <a:r>
              <a:rPr lang="en-US" sz="2800" dirty="0" smtClean="0">
                <a:solidFill>
                  <a:schemeClr val="tx1"/>
                </a:solidFill>
                <a:latin typeface="Gill Sans MT" panose="020B0502020104020203" pitchFamily="34" charset="0"/>
              </a:rPr>
              <a:t>party, </a:t>
            </a:r>
            <a:r>
              <a:rPr lang="en-US" sz="2800" dirty="0">
                <a:solidFill>
                  <a:schemeClr val="tx1"/>
                </a:solidFill>
                <a:latin typeface="Gill Sans MT" panose="020B0502020104020203" pitchFamily="34" charset="0"/>
              </a:rPr>
              <a:t>regardless of the chosen reporting option</a:t>
            </a:r>
            <a:r>
              <a:rPr lang="en-US" sz="2800" dirty="0" smtClean="0">
                <a:solidFill>
                  <a:schemeClr val="tx1"/>
                </a:solidFill>
                <a:latin typeface="Gill Sans MT" panose="020B0502020104020203" pitchFamily="34" charset="0"/>
              </a:rPr>
              <a:t>. </a:t>
            </a:r>
          </a:p>
          <a:p>
            <a:pPr lvl="0" algn="ctr"/>
            <a:r>
              <a:rPr lang="en-US" sz="2800" dirty="0" smtClean="0">
                <a:solidFill>
                  <a:schemeClr val="tx1"/>
                </a:solidFill>
                <a:latin typeface="Gill Sans MT" panose="020B0502020104020203" pitchFamily="34" charset="0"/>
              </a:rPr>
              <a:t>They can also direct you to off-campus resources.</a:t>
            </a:r>
            <a:endParaRPr lang="en-US" sz="2800" dirty="0">
              <a:solidFill>
                <a:schemeClr val="tx1"/>
              </a:solidFill>
              <a:latin typeface="Gill Sans MT" panose="020B0502020104020203" pitchFamily="34" charset="0"/>
            </a:endParaRPr>
          </a:p>
        </p:txBody>
      </p:sp>
      <p:sp>
        <p:nvSpPr>
          <p:cNvPr id="6" name="Rectangle 5"/>
          <p:cNvSpPr/>
          <p:nvPr/>
        </p:nvSpPr>
        <p:spPr>
          <a:xfrm>
            <a:off x="648168" y="5379065"/>
            <a:ext cx="10733472" cy="106951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schemeClr val="tx1"/>
                </a:solidFill>
                <a:latin typeface="Gill Sans MT" panose="020B0502020104020203" pitchFamily="34" charset="0"/>
              </a:rPr>
              <a:t>Individuals </a:t>
            </a:r>
            <a:r>
              <a:rPr lang="en-US" sz="2800" dirty="0" smtClean="0">
                <a:solidFill>
                  <a:schemeClr val="tx1"/>
                </a:solidFill>
                <a:latin typeface="Gill Sans MT" panose="020B0502020104020203" pitchFamily="34" charset="0"/>
              </a:rPr>
              <a:t>always have the right to initiate a civil process.</a:t>
            </a:r>
            <a:endParaRPr lang="en-US" sz="28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157307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oogle Shape;510;p48"/>
          <p:cNvSpPr txBox="1">
            <a:spLocks/>
          </p:cNvSpPr>
          <p:nvPr/>
        </p:nvSpPr>
        <p:spPr>
          <a:xfrm>
            <a:off x="476417" y="540140"/>
            <a:ext cx="11331112" cy="1125135"/>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80000"/>
              </a:lnSpc>
              <a:spcBef>
                <a:spcPts val="0"/>
              </a:spcBef>
              <a:spcAft>
                <a:spcPts val="0"/>
              </a:spcAft>
              <a:buClr>
                <a:prstClr val="white"/>
              </a:buClr>
              <a:buSzPts val="4400"/>
              <a:buFont typeface="Century Gothic"/>
              <a:buNone/>
              <a:tabLst/>
              <a:defRPr/>
            </a:pPr>
            <a:r>
              <a:rPr lang="en-US" sz="4000" b="1" dirty="0" smtClean="0">
                <a:ln>
                  <a:solidFill>
                    <a:schemeClr val="accent1">
                      <a:lumMod val="50000"/>
                    </a:schemeClr>
                  </a:solidFill>
                </a:ln>
                <a:solidFill>
                  <a:prstClr val="white"/>
                </a:solidFill>
                <a:latin typeface="Gill Sans MT" panose="020B0502020104020203" pitchFamily="34" charset="0"/>
                <a:ea typeface="Century Gothic"/>
                <a:cs typeface="Century Gothic"/>
                <a:sym typeface="Century Gothic"/>
              </a:rPr>
              <a:t>Bottom Line</a:t>
            </a:r>
            <a:endParaRPr kumimoji="0" lang="en-US" sz="4000" b="1" i="0" u="none" strike="noStrike" kern="1200" cap="none" spc="0" normalizeH="0" baseline="0" noProof="0" dirty="0" smtClean="0">
              <a:ln>
                <a:solidFill>
                  <a:schemeClr val="accent1">
                    <a:lumMod val="50000"/>
                  </a:schemeClr>
                </a:solidFill>
              </a:ln>
              <a:solidFill>
                <a:prstClr val="white"/>
              </a:solidFill>
              <a:effectLst/>
              <a:uLnTx/>
              <a:uFillTx/>
              <a:latin typeface="Gill Sans MT" panose="020B0502020104020203" pitchFamily="34" charset="0"/>
              <a:ea typeface="Century Gothic"/>
              <a:cs typeface="Century Gothic"/>
              <a:sym typeface="Century Gothic"/>
            </a:endParaRPr>
          </a:p>
        </p:txBody>
      </p:sp>
      <p:sp>
        <p:nvSpPr>
          <p:cNvPr id="6" name="Rectangle 5"/>
          <p:cNvSpPr/>
          <p:nvPr/>
        </p:nvSpPr>
        <p:spPr>
          <a:xfrm>
            <a:off x="993971" y="3006254"/>
            <a:ext cx="10509738" cy="1446550"/>
          </a:xfrm>
          <a:prstGeom prst="rect">
            <a:avLst/>
          </a:prstGeom>
        </p:spPr>
        <p:txBody>
          <a:bodyPr wrap="square">
            <a:spAutoFit/>
          </a:bodyPr>
          <a:lstStyle/>
          <a:p>
            <a:pPr lvl="0" algn="ctr" eaLnBrk="0" fontAlgn="base" hangingPunct="0">
              <a:spcBef>
                <a:spcPct val="0"/>
              </a:spcBef>
              <a:spcAft>
                <a:spcPct val="0"/>
              </a:spcAft>
            </a:pPr>
            <a:r>
              <a:rPr lang="en-US" altLang="en-US" sz="2200" dirty="0">
                <a:solidFill>
                  <a:srgbClr val="000000"/>
                </a:solidFill>
                <a:latin typeface="Gill Sans MT" panose="020B0502020104020203" pitchFamily="34" charset="0"/>
                <a:cs typeface="Arial" panose="020B0604020202020204" pitchFamily="34" charset="0"/>
              </a:rPr>
              <a:t>The University of Hawaii is committed to providing </a:t>
            </a:r>
            <a:r>
              <a:rPr lang="en-US" altLang="en-US" sz="2200" dirty="0" smtClean="0">
                <a:solidFill>
                  <a:srgbClr val="000000"/>
                </a:solidFill>
                <a:latin typeface="Gill Sans MT" panose="020B0502020104020203" pitchFamily="34" charset="0"/>
                <a:cs typeface="Arial" panose="020B0604020202020204" pitchFamily="34" charset="0"/>
              </a:rPr>
              <a:t>safe and respectful campus environments that are free from sex discrimination and gender-based violence, </a:t>
            </a:r>
          </a:p>
          <a:p>
            <a:pPr lvl="0" algn="ctr" eaLnBrk="0" fontAlgn="base" hangingPunct="0">
              <a:spcBef>
                <a:spcPct val="0"/>
              </a:spcBef>
              <a:spcAft>
                <a:spcPct val="0"/>
              </a:spcAft>
            </a:pPr>
            <a:r>
              <a:rPr lang="en-US" altLang="en-US" sz="2200" dirty="0" smtClean="0">
                <a:solidFill>
                  <a:srgbClr val="000000"/>
                </a:solidFill>
                <a:latin typeface="Gill Sans MT" panose="020B0502020104020203" pitchFamily="34" charset="0"/>
                <a:cs typeface="Arial" panose="020B0604020202020204" pitchFamily="34" charset="0"/>
              </a:rPr>
              <a:t>including sexual </a:t>
            </a:r>
            <a:r>
              <a:rPr lang="en-US" altLang="en-US" sz="2200" dirty="0">
                <a:solidFill>
                  <a:srgbClr val="000000"/>
                </a:solidFill>
                <a:latin typeface="Gill Sans MT" panose="020B0502020104020203" pitchFamily="34" charset="0"/>
                <a:cs typeface="Arial" panose="020B0604020202020204" pitchFamily="34" charset="0"/>
              </a:rPr>
              <a:t>harassment, gender-based harassment, </a:t>
            </a:r>
            <a:r>
              <a:rPr lang="en-US" altLang="en-US" sz="2200" dirty="0" smtClean="0">
                <a:solidFill>
                  <a:srgbClr val="000000"/>
                </a:solidFill>
                <a:latin typeface="Gill Sans MT" panose="020B0502020104020203" pitchFamily="34" charset="0"/>
                <a:cs typeface="Arial" panose="020B0604020202020204" pitchFamily="34" charset="0"/>
              </a:rPr>
              <a:t>sexual exploitation, sexual assault, domestic </a:t>
            </a:r>
            <a:r>
              <a:rPr lang="en-US" altLang="en-US" sz="2200" dirty="0">
                <a:solidFill>
                  <a:srgbClr val="000000"/>
                </a:solidFill>
                <a:latin typeface="Gill Sans MT" panose="020B0502020104020203" pitchFamily="34" charset="0"/>
                <a:cs typeface="Arial" panose="020B0604020202020204" pitchFamily="34" charset="0"/>
              </a:rPr>
              <a:t>violence, dating violence, and stalking. </a:t>
            </a:r>
          </a:p>
        </p:txBody>
      </p:sp>
    </p:spTree>
    <p:extLst>
      <p:ext uri="{BB962C8B-B14F-4D97-AF65-F5344CB8AC3E}">
        <p14:creationId xmlns:p14="http://schemas.microsoft.com/office/powerpoint/2010/main" val="2386508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ounded Rectangle 8"/>
          <p:cNvSpPr/>
          <p:nvPr/>
        </p:nvSpPr>
        <p:spPr>
          <a:xfrm>
            <a:off x="513911" y="2881489"/>
            <a:ext cx="11141303" cy="319023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5260770" y="4685887"/>
            <a:ext cx="663830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rPr>
              <a:t/>
            </a:r>
            <a:br>
              <a:rPr kumimoji="0" lang="en-US" altLang="en-US" sz="3800" b="0" i="0" u="none" strike="noStrike" cap="none" normalizeH="0" baseline="0" dirty="0" smtClean="0">
                <a:ln>
                  <a:noFill/>
                </a:ln>
                <a:solidFill>
                  <a:schemeClr val="tx1"/>
                </a:solidFill>
                <a:effectLst/>
              </a:rPr>
            </a:br>
            <a:endParaRPr kumimoji="0" lang="en-US" altLang="en-US" sz="3800" b="0" i="0" u="none" strike="noStrike" cap="none" normalizeH="0" baseline="0" dirty="0" smtClean="0">
              <a:ln>
                <a:noFill/>
              </a:ln>
              <a:solidFill>
                <a:schemeClr val="tx1"/>
              </a:solidFill>
              <a:effectLst/>
              <a:latin typeface="Arial" panose="020B0604020202020204" pitchFamily="34" charset="0"/>
            </a:endParaRPr>
          </a:p>
        </p:txBody>
      </p:sp>
      <p:sp>
        <p:nvSpPr>
          <p:cNvPr id="7" name="Google Shape;510;p48"/>
          <p:cNvSpPr txBox="1">
            <a:spLocks/>
          </p:cNvSpPr>
          <p:nvPr/>
        </p:nvSpPr>
        <p:spPr>
          <a:xfrm>
            <a:off x="513911" y="306453"/>
            <a:ext cx="11141303" cy="1012394"/>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chemeClr val="bg1"/>
                </a:solidFill>
                <a:latin typeface="Gill Sans MT" panose="020B0502020104020203" pitchFamily="34" charset="0"/>
                <a:cs typeface="Times New Roman" panose="02020603050405020304" pitchFamily="18" charset="0"/>
              </a:rPr>
              <a:t>Announcements</a:t>
            </a:r>
            <a:endParaRPr lang="en-US" sz="3600" b="1" dirty="0">
              <a:solidFill>
                <a:schemeClr val="bg1"/>
              </a:solidFill>
              <a:latin typeface="Gill Sans MT" panose="020B0502020104020203" pitchFamily="34" charset="0"/>
              <a:cs typeface="Times New Roman" panose="02020603050405020304" pitchFamily="18" charset="0"/>
            </a:endParaRPr>
          </a:p>
        </p:txBody>
      </p:sp>
      <p:sp>
        <p:nvSpPr>
          <p:cNvPr id="6" name="Rectangle 5"/>
          <p:cNvSpPr/>
          <p:nvPr/>
        </p:nvSpPr>
        <p:spPr>
          <a:xfrm>
            <a:off x="923765" y="3137168"/>
            <a:ext cx="10731449" cy="2369880"/>
          </a:xfrm>
          <a:prstGeom prst="rect">
            <a:avLst/>
          </a:prstGeom>
          <a:noFill/>
          <a:ln>
            <a:noFill/>
          </a:ln>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pPr>
            <a:r>
              <a:rPr lang="en-US" altLang="en-US" sz="2100" dirty="0" smtClean="0">
                <a:solidFill>
                  <a:srgbClr val="000000"/>
                </a:solidFill>
                <a:latin typeface="Gill Sans MT" panose="020B0502020104020203" pitchFamily="34" charset="0"/>
                <a:cs typeface="Arial" panose="020B0604020202020204" pitchFamily="34" charset="0"/>
              </a:rPr>
              <a:t>Estimated preliminary results show the final useable response rate </a:t>
            </a:r>
            <a:r>
              <a:rPr lang="en-US" altLang="en-US" sz="2100" dirty="0">
                <a:solidFill>
                  <a:srgbClr val="000000"/>
                </a:solidFill>
                <a:latin typeface="Gill Sans MT" panose="020B0502020104020203" pitchFamily="34" charset="0"/>
                <a:cs typeface="Arial" panose="020B0604020202020204" pitchFamily="34" charset="0"/>
              </a:rPr>
              <a:t>at Kaua'i Community </a:t>
            </a:r>
            <a:r>
              <a:rPr lang="en-US" altLang="en-US" sz="2100" dirty="0" smtClean="0">
                <a:solidFill>
                  <a:srgbClr val="000000"/>
                </a:solidFill>
                <a:latin typeface="Gill Sans MT" panose="020B0502020104020203" pitchFamily="34" charset="0"/>
                <a:cs typeface="Arial" panose="020B0604020202020204" pitchFamily="34" charset="0"/>
              </a:rPr>
              <a:t>College </a:t>
            </a:r>
            <a:r>
              <a:rPr lang="en-US" altLang="en-US" sz="2100" b="1" dirty="0" smtClean="0">
                <a:solidFill>
                  <a:srgbClr val="000000"/>
                </a:solidFill>
                <a:latin typeface="Gill Sans MT" panose="020B0502020104020203" pitchFamily="34" charset="0"/>
                <a:cs typeface="Arial" panose="020B0604020202020204" pitchFamily="34" charset="0"/>
              </a:rPr>
              <a:t>increased</a:t>
            </a:r>
          </a:p>
          <a:p>
            <a:pPr lvl="0" eaLnBrk="0" fontAlgn="base" hangingPunct="0">
              <a:spcBef>
                <a:spcPct val="0"/>
              </a:spcBef>
              <a:spcAft>
                <a:spcPct val="0"/>
              </a:spcAft>
            </a:pPr>
            <a:endParaRPr lang="en-US" altLang="en-US" sz="2200" b="1" dirty="0">
              <a:solidFill>
                <a:srgbClr val="000000"/>
              </a:solidFill>
              <a:latin typeface="Gill Sans MT" panose="020B0502020104020203" pitchFamily="34" charset="0"/>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100" dirty="0">
                <a:solidFill>
                  <a:srgbClr val="000000"/>
                </a:solidFill>
                <a:latin typeface="Gill Sans MT" panose="020B0502020104020203" pitchFamily="34" charset="0"/>
                <a:cs typeface="Arial" panose="020B0604020202020204" pitchFamily="34" charset="0"/>
              </a:rPr>
              <a:t>Estimated preliminary </a:t>
            </a:r>
            <a:r>
              <a:rPr lang="en-US" altLang="en-US" sz="2100" dirty="0" smtClean="0">
                <a:solidFill>
                  <a:srgbClr val="000000"/>
                </a:solidFill>
                <a:latin typeface="Gill Sans MT" panose="020B0502020104020203" pitchFamily="34" charset="0"/>
                <a:cs typeface="Arial" panose="020B0604020202020204" pitchFamily="34" charset="0"/>
              </a:rPr>
              <a:t>results show the final useable </a:t>
            </a:r>
            <a:r>
              <a:rPr lang="en-US" altLang="en-US" sz="2100" dirty="0">
                <a:solidFill>
                  <a:srgbClr val="000000"/>
                </a:solidFill>
                <a:latin typeface="Gill Sans MT" panose="020B0502020104020203" pitchFamily="34" charset="0"/>
                <a:cs typeface="Arial" panose="020B0604020202020204" pitchFamily="34" charset="0"/>
              </a:rPr>
              <a:t>response rate </a:t>
            </a:r>
            <a:r>
              <a:rPr lang="en-US" altLang="en-US" sz="2100" dirty="0" smtClean="0">
                <a:solidFill>
                  <a:srgbClr val="000000"/>
                </a:solidFill>
                <a:latin typeface="Gill Sans MT" panose="020B0502020104020203" pitchFamily="34" charset="0"/>
                <a:cs typeface="Arial" panose="020B0604020202020204" pitchFamily="34" charset="0"/>
              </a:rPr>
              <a:t>for the University </a:t>
            </a:r>
            <a:r>
              <a:rPr lang="en-US" altLang="en-US" sz="2100" dirty="0">
                <a:solidFill>
                  <a:srgbClr val="000000"/>
                </a:solidFill>
                <a:latin typeface="Gill Sans MT" panose="020B0502020104020203" pitchFamily="34" charset="0"/>
                <a:cs typeface="Arial" panose="020B0604020202020204" pitchFamily="34" charset="0"/>
              </a:rPr>
              <a:t>of Hawai'i </a:t>
            </a:r>
            <a:r>
              <a:rPr lang="en-US" altLang="en-US" sz="2100" dirty="0" smtClean="0">
                <a:solidFill>
                  <a:srgbClr val="000000"/>
                </a:solidFill>
                <a:latin typeface="Gill Sans MT" panose="020B0502020104020203" pitchFamily="34" charset="0"/>
                <a:cs typeface="Arial" panose="020B0604020202020204" pitchFamily="34" charset="0"/>
              </a:rPr>
              <a:t>also </a:t>
            </a:r>
            <a:r>
              <a:rPr lang="en-US" altLang="en-US" sz="2100" b="1" dirty="0" smtClean="0">
                <a:solidFill>
                  <a:srgbClr val="000000"/>
                </a:solidFill>
                <a:latin typeface="Gill Sans MT" panose="020B0502020104020203" pitchFamily="34" charset="0"/>
                <a:cs typeface="Arial" panose="020B0604020202020204" pitchFamily="34" charset="0"/>
              </a:rPr>
              <a:t>increased </a:t>
            </a:r>
            <a:endParaRPr lang="en-US" altLang="en-US" sz="2600" b="1" dirty="0" smtClean="0">
              <a:solidFill>
                <a:srgbClr val="000000"/>
              </a:solidFill>
              <a:latin typeface="Gill Sans MT" panose="020B0502020104020203" pitchFamily="34" charset="0"/>
              <a:cs typeface="Arial" panose="020B0604020202020204" pitchFamily="34" charset="0"/>
            </a:endParaRPr>
          </a:p>
          <a:p>
            <a:pPr lvl="0" eaLnBrk="0" fontAlgn="base" hangingPunct="0">
              <a:spcBef>
                <a:spcPct val="0"/>
              </a:spcBef>
              <a:spcAft>
                <a:spcPct val="0"/>
              </a:spcAft>
            </a:pPr>
            <a:endParaRPr lang="en-US" altLang="en-US" sz="2100" b="1" dirty="0">
              <a:solidFill>
                <a:srgbClr val="000000"/>
              </a:solidFill>
              <a:latin typeface="Gill Sans MT" panose="020B0502020104020203" pitchFamily="34" charset="0"/>
              <a:cs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2100" dirty="0">
                <a:solidFill>
                  <a:srgbClr val="000000"/>
                </a:solidFill>
                <a:latin typeface="Gill Sans MT" panose="020B0502020104020203" pitchFamily="34" charset="0"/>
                <a:cs typeface="Arial" panose="020B0604020202020204" pitchFamily="34" charset="0"/>
              </a:rPr>
              <a:t>Final data </a:t>
            </a:r>
            <a:r>
              <a:rPr lang="en-US" altLang="en-US" sz="2100" dirty="0" smtClean="0">
                <a:solidFill>
                  <a:srgbClr val="000000"/>
                </a:solidFill>
                <a:latin typeface="Gill Sans MT" panose="020B0502020104020203" pitchFamily="34" charset="0"/>
                <a:cs typeface="Arial" panose="020B0604020202020204" pitchFamily="34" charset="0"/>
              </a:rPr>
              <a:t>will be released </a:t>
            </a:r>
            <a:r>
              <a:rPr lang="en-US" altLang="en-US" sz="2100" smtClean="0">
                <a:solidFill>
                  <a:srgbClr val="000000"/>
                </a:solidFill>
                <a:latin typeface="Gill Sans MT" panose="020B0502020104020203" pitchFamily="34" charset="0"/>
                <a:cs typeface="Arial" panose="020B0604020202020204" pitchFamily="34" charset="0"/>
              </a:rPr>
              <a:t>in November</a:t>
            </a:r>
            <a:endParaRPr lang="en-US" altLang="en-US" sz="2200" b="1" dirty="0">
              <a:solidFill>
                <a:srgbClr val="000000"/>
              </a:solidFill>
              <a:latin typeface="Gill Sans MT" panose="020B0502020104020203" pitchFamily="34" charset="0"/>
              <a:cs typeface="Arial" panose="020B0604020202020204" pitchFamily="34" charset="0"/>
            </a:endParaRPr>
          </a:p>
        </p:txBody>
      </p:sp>
      <p:sp>
        <p:nvSpPr>
          <p:cNvPr id="10" name="TextBox 9"/>
          <p:cNvSpPr txBox="1"/>
          <p:nvPr/>
        </p:nvSpPr>
        <p:spPr>
          <a:xfrm>
            <a:off x="712748" y="1823169"/>
            <a:ext cx="10942466" cy="553998"/>
          </a:xfrm>
          <a:prstGeom prst="rect">
            <a:avLst/>
          </a:prstGeom>
          <a:noFill/>
        </p:spPr>
        <p:txBody>
          <a:bodyPr wrap="square" rtlCol="0">
            <a:spAutoFit/>
          </a:bodyPr>
          <a:lstStyle/>
          <a:p>
            <a:r>
              <a:rPr lang="en-US" sz="3000" b="1" dirty="0" smtClean="0">
                <a:latin typeface="Gill Sans MT" panose="020B0502020104020203" pitchFamily="34" charset="0"/>
              </a:rPr>
              <a:t>2019 University of Hawai</a:t>
            </a:r>
            <a:r>
              <a:rPr lang="en-US" sz="3000" dirty="0" smtClean="0">
                <a:latin typeface="Gill Sans MT" panose="020B0502020104020203" pitchFamily="34" charset="0"/>
              </a:rPr>
              <a:t>'</a:t>
            </a:r>
            <a:r>
              <a:rPr lang="en-US" sz="3000" b="1" dirty="0" smtClean="0">
                <a:latin typeface="Gill Sans MT" panose="020B0502020104020203" pitchFamily="34" charset="0"/>
              </a:rPr>
              <a:t>i Campus Climate Survey Update </a:t>
            </a:r>
            <a:endParaRPr lang="en-US" sz="3000" b="1" dirty="0">
              <a:latin typeface="Gill Sans MT" panose="020B0502020104020203" pitchFamily="34" charset="0"/>
            </a:endParaRPr>
          </a:p>
        </p:txBody>
      </p:sp>
    </p:spTree>
    <p:extLst>
      <p:ext uri="{BB962C8B-B14F-4D97-AF65-F5344CB8AC3E}">
        <p14:creationId xmlns:p14="http://schemas.microsoft.com/office/powerpoint/2010/main" val="3782845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ounded Rectangle 8"/>
          <p:cNvSpPr/>
          <p:nvPr/>
        </p:nvSpPr>
        <p:spPr>
          <a:xfrm>
            <a:off x="610623" y="2192843"/>
            <a:ext cx="11141303" cy="4462934"/>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5260770" y="4685887"/>
            <a:ext cx="663830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rPr>
              <a:t/>
            </a:r>
            <a:br>
              <a:rPr kumimoji="0" lang="en-US" altLang="en-US" sz="3800" b="0" i="0" u="none" strike="noStrike" cap="none" normalizeH="0" baseline="0" dirty="0" smtClean="0">
                <a:ln>
                  <a:noFill/>
                </a:ln>
                <a:solidFill>
                  <a:schemeClr val="tx1"/>
                </a:solidFill>
                <a:effectLst/>
              </a:rPr>
            </a:br>
            <a:endParaRPr kumimoji="0" lang="en-US" altLang="en-US" sz="3800" b="0" i="0" u="none" strike="noStrike" cap="none" normalizeH="0" baseline="0" dirty="0" smtClean="0">
              <a:ln>
                <a:noFill/>
              </a:ln>
              <a:solidFill>
                <a:schemeClr val="tx1"/>
              </a:solidFill>
              <a:effectLst/>
              <a:latin typeface="Arial" panose="020B0604020202020204" pitchFamily="34" charset="0"/>
            </a:endParaRPr>
          </a:p>
        </p:txBody>
      </p:sp>
      <p:sp>
        <p:nvSpPr>
          <p:cNvPr id="7" name="Google Shape;510;p48"/>
          <p:cNvSpPr txBox="1">
            <a:spLocks/>
          </p:cNvSpPr>
          <p:nvPr/>
        </p:nvSpPr>
        <p:spPr>
          <a:xfrm>
            <a:off x="513911" y="306453"/>
            <a:ext cx="11141303" cy="1012394"/>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chemeClr val="bg1"/>
                </a:solidFill>
                <a:latin typeface="Gill Sans MT" panose="020B0502020104020203" pitchFamily="34" charset="0"/>
                <a:cs typeface="Times New Roman" panose="02020603050405020304" pitchFamily="18" charset="0"/>
              </a:rPr>
              <a:t>Announcements</a:t>
            </a:r>
            <a:endParaRPr lang="en-US" sz="3600" b="1" dirty="0">
              <a:solidFill>
                <a:schemeClr val="bg1"/>
              </a:solidFill>
              <a:latin typeface="Gill Sans MT" panose="020B0502020104020203" pitchFamily="34" charset="0"/>
              <a:cs typeface="Times New Roman" panose="02020603050405020304" pitchFamily="18" charset="0"/>
            </a:endParaRPr>
          </a:p>
        </p:txBody>
      </p:sp>
      <p:sp>
        <p:nvSpPr>
          <p:cNvPr id="6" name="Rectangle 5"/>
          <p:cNvSpPr/>
          <p:nvPr/>
        </p:nvSpPr>
        <p:spPr>
          <a:xfrm>
            <a:off x="885377" y="2328987"/>
            <a:ext cx="10398370" cy="4493538"/>
          </a:xfrm>
          <a:prstGeom prst="rect">
            <a:avLst/>
          </a:prstGeom>
          <a:noFill/>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pPr>
            <a:r>
              <a:rPr lang="en-US" altLang="en-US" sz="2200" b="1" dirty="0" smtClean="0">
                <a:solidFill>
                  <a:srgbClr val="000000"/>
                </a:solidFill>
                <a:latin typeface="Gill Sans MT" panose="020B0502020104020203" pitchFamily="34" charset="0"/>
                <a:cs typeface="Arial" panose="020B0604020202020204" pitchFamily="34" charset="0"/>
              </a:rPr>
              <a:t>September 2019</a:t>
            </a:r>
            <a:r>
              <a:rPr lang="en-US" altLang="en-US" sz="2200" dirty="0" smtClean="0">
                <a:solidFill>
                  <a:srgbClr val="000000"/>
                </a:solidFill>
                <a:latin typeface="Gill Sans MT" panose="020B0502020104020203" pitchFamily="34" charset="0"/>
                <a:cs typeface="Arial" panose="020B0604020202020204" pitchFamily="34" charset="0"/>
              </a:rPr>
              <a:t>………………………</a:t>
            </a:r>
            <a:r>
              <a:rPr lang="en-US" altLang="en-US" sz="2200" b="1" dirty="0" smtClean="0">
                <a:solidFill>
                  <a:srgbClr val="000000"/>
                </a:solidFill>
                <a:latin typeface="Gill Sans MT" panose="020B0502020104020203" pitchFamily="34" charset="0"/>
                <a:cs typeface="Arial" panose="020B0604020202020204" pitchFamily="34" charset="0"/>
              </a:rPr>
              <a:t>Online Title IX Training </a:t>
            </a:r>
          </a:p>
          <a:p>
            <a:pPr lvl="0" eaLnBrk="0" fontAlgn="base" hangingPunct="0">
              <a:spcBef>
                <a:spcPct val="0"/>
              </a:spcBef>
              <a:spcAft>
                <a:spcPct val="0"/>
              </a:spcAft>
            </a:pPr>
            <a:endParaRPr lang="en-US" altLang="en-US" sz="2200" dirty="0">
              <a:solidFill>
                <a:srgbClr val="000000"/>
              </a:solidFill>
              <a:latin typeface="Gill Sans MT" panose="020B0502020104020203" pitchFamily="34" charset="0"/>
              <a:cs typeface="Arial" panose="020B0604020202020204" pitchFamily="34" charset="0"/>
            </a:endParaRPr>
          </a:p>
          <a:p>
            <a:pPr lvl="0" eaLnBrk="0" fontAlgn="base" hangingPunct="0">
              <a:spcBef>
                <a:spcPct val="0"/>
              </a:spcBef>
              <a:spcAft>
                <a:spcPct val="0"/>
              </a:spcAft>
            </a:pPr>
            <a:endParaRPr lang="en-US" altLang="en-US" sz="2200" dirty="0" smtClean="0">
              <a:solidFill>
                <a:srgbClr val="000000"/>
              </a:solidFill>
              <a:latin typeface="Gill Sans MT" panose="020B0502020104020203" pitchFamily="34" charset="0"/>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200" b="1" dirty="0" smtClean="0">
                <a:solidFill>
                  <a:srgbClr val="000000"/>
                </a:solidFill>
                <a:latin typeface="Gill Sans MT" panose="020B0502020104020203" pitchFamily="34" charset="0"/>
                <a:cs typeface="Arial" panose="020B0604020202020204" pitchFamily="34" charset="0"/>
              </a:rPr>
              <a:t>Friday, October 11, 2019</a:t>
            </a:r>
            <a:r>
              <a:rPr lang="en-US" altLang="en-US" sz="2200" dirty="0" smtClean="0">
                <a:solidFill>
                  <a:srgbClr val="000000"/>
                </a:solidFill>
                <a:latin typeface="Gill Sans MT" panose="020B0502020104020203" pitchFamily="34" charset="0"/>
                <a:cs typeface="Arial" panose="020B0604020202020204" pitchFamily="34" charset="0"/>
              </a:rPr>
              <a:t>…………… </a:t>
            </a:r>
            <a:r>
              <a:rPr lang="en-US" altLang="en-US" sz="2200" b="1" dirty="0" smtClean="0">
                <a:solidFill>
                  <a:srgbClr val="000000"/>
                </a:solidFill>
                <a:latin typeface="Gill Sans MT" panose="020B0502020104020203" pitchFamily="34" charset="0"/>
                <a:cs typeface="Arial" panose="020B0604020202020204" pitchFamily="34" charset="0"/>
              </a:rPr>
              <a:t>Preventing Discrimination on Campus</a:t>
            </a:r>
          </a:p>
          <a:p>
            <a:pPr lvl="0" eaLnBrk="0" fontAlgn="base" hangingPunct="0">
              <a:spcBef>
                <a:spcPct val="0"/>
              </a:spcBef>
              <a:spcAft>
                <a:spcPct val="0"/>
              </a:spcAft>
            </a:pPr>
            <a:r>
              <a:rPr lang="en-US" altLang="en-US" sz="2200" dirty="0" smtClean="0">
                <a:solidFill>
                  <a:srgbClr val="000000"/>
                </a:solidFill>
                <a:latin typeface="Gill Sans MT" panose="020B0502020104020203" pitchFamily="34" charset="0"/>
                <a:cs typeface="Arial" panose="020B0604020202020204" pitchFamily="34" charset="0"/>
              </a:rPr>
              <a:t>    					     9:00 – 11:00 am; or 1:30 – 3:30 pm</a:t>
            </a:r>
          </a:p>
          <a:p>
            <a:pPr lvl="0" eaLnBrk="0" fontAlgn="base" hangingPunct="0">
              <a:spcBef>
                <a:spcPct val="0"/>
              </a:spcBef>
              <a:spcAft>
                <a:spcPct val="0"/>
              </a:spcAft>
            </a:pPr>
            <a:r>
              <a:rPr lang="en-US" altLang="en-US" sz="2200" b="1" dirty="0" smtClean="0">
                <a:solidFill>
                  <a:srgbClr val="000000"/>
                </a:solidFill>
                <a:latin typeface="Gill Sans MT" panose="020B0502020104020203" pitchFamily="34" charset="0"/>
                <a:cs typeface="Arial" panose="020B0604020202020204" pitchFamily="34" charset="0"/>
              </a:rPr>
              <a:t>    				</a:t>
            </a:r>
            <a:r>
              <a:rPr lang="en-US" altLang="en-US" sz="2200" dirty="0" smtClean="0">
                <a:solidFill>
                  <a:srgbClr val="000000"/>
                </a:solidFill>
                <a:latin typeface="Gill Sans MT" panose="020B0502020104020203" pitchFamily="34" charset="0"/>
                <a:cs typeface="Arial" panose="020B0604020202020204" pitchFamily="34" charset="0"/>
              </a:rPr>
              <a:t>                 </a:t>
            </a:r>
            <a:r>
              <a:rPr lang="en-US" altLang="en-US" sz="2200" dirty="0" err="1" smtClean="0">
                <a:solidFill>
                  <a:srgbClr val="000000"/>
                </a:solidFill>
                <a:latin typeface="Gill Sans MT" panose="020B0502020104020203" pitchFamily="34" charset="0"/>
                <a:cs typeface="Arial" panose="020B0604020202020204" pitchFamily="34" charset="0"/>
              </a:rPr>
              <a:t>OCET</a:t>
            </a:r>
            <a:r>
              <a:rPr lang="en-US" altLang="en-US" sz="2200" dirty="0" smtClean="0">
                <a:solidFill>
                  <a:srgbClr val="000000"/>
                </a:solidFill>
                <a:latin typeface="Gill Sans MT" panose="020B0502020104020203" pitchFamily="34" charset="0"/>
                <a:cs typeface="Arial" panose="020B0604020202020204" pitchFamily="34" charset="0"/>
              </a:rPr>
              <a:t> 106 C &amp; D</a:t>
            </a:r>
          </a:p>
          <a:p>
            <a:pPr lvl="0" eaLnBrk="0" fontAlgn="base" hangingPunct="0">
              <a:spcBef>
                <a:spcPct val="0"/>
              </a:spcBef>
              <a:spcAft>
                <a:spcPct val="0"/>
              </a:spcAft>
            </a:pPr>
            <a:r>
              <a:rPr lang="en-US" altLang="en-US" sz="2200" dirty="0" smtClean="0">
                <a:solidFill>
                  <a:srgbClr val="000000"/>
                </a:solidFill>
                <a:latin typeface="Gill Sans MT" panose="020B0502020104020203" pitchFamily="34" charset="0"/>
                <a:cs typeface="Arial" panose="020B0604020202020204" pitchFamily="34" charset="0"/>
              </a:rPr>
              <a:t>      </a:t>
            </a:r>
          </a:p>
          <a:p>
            <a:pPr marL="342900" indent="-342900" eaLnBrk="0" fontAlgn="base" hangingPunct="0">
              <a:spcBef>
                <a:spcPct val="0"/>
              </a:spcBef>
              <a:spcAft>
                <a:spcPct val="0"/>
              </a:spcAft>
              <a:buFont typeface="Arial" panose="020B0604020202020204" pitchFamily="34" charset="0"/>
              <a:buChar char="•"/>
            </a:pPr>
            <a:r>
              <a:rPr lang="en-US" altLang="en-US" sz="2200" b="1" dirty="0" smtClean="0">
                <a:solidFill>
                  <a:srgbClr val="000000"/>
                </a:solidFill>
                <a:latin typeface="Gill Sans MT" panose="020B0502020104020203" pitchFamily="34" charset="0"/>
                <a:cs typeface="Arial" panose="020B0604020202020204" pitchFamily="34" charset="0"/>
              </a:rPr>
              <a:t>To Be Scheduled</a:t>
            </a:r>
            <a:r>
              <a:rPr lang="en-US" altLang="en-US" sz="2200" dirty="0" smtClean="0">
                <a:solidFill>
                  <a:srgbClr val="000000"/>
                </a:solidFill>
                <a:latin typeface="Gill Sans MT" panose="020B0502020104020203" pitchFamily="34" charset="0"/>
                <a:cs typeface="Arial" panose="020B0604020202020204" pitchFamily="34" charset="0"/>
              </a:rPr>
              <a:t>…...………….………</a:t>
            </a:r>
            <a:r>
              <a:rPr lang="en-US" altLang="en-US" sz="2200" b="1" dirty="0" smtClean="0">
                <a:solidFill>
                  <a:srgbClr val="000000"/>
                </a:solidFill>
                <a:latin typeface="Gill Sans MT" panose="020B0502020104020203" pitchFamily="34" charset="0"/>
                <a:cs typeface="Arial" panose="020B0604020202020204" pitchFamily="34" charset="0"/>
              </a:rPr>
              <a:t>Title IX &amp; Domestic/Dating Violence</a:t>
            </a:r>
          </a:p>
          <a:p>
            <a:pPr eaLnBrk="0" fontAlgn="base" hangingPunct="0">
              <a:spcBef>
                <a:spcPct val="0"/>
              </a:spcBef>
              <a:spcAft>
                <a:spcPct val="0"/>
              </a:spcAft>
            </a:pPr>
            <a:r>
              <a:rPr lang="en-US" altLang="en-US" sz="2200" b="1" dirty="0" smtClean="0">
                <a:solidFill>
                  <a:srgbClr val="000000"/>
                </a:solidFill>
                <a:latin typeface="Gill Sans MT" panose="020B0502020104020203" pitchFamily="34" charset="0"/>
                <a:cs typeface="Arial" panose="020B0604020202020204" pitchFamily="34" charset="0"/>
              </a:rPr>
              <a:t>					</a:t>
            </a:r>
          </a:p>
          <a:p>
            <a:pPr eaLnBrk="0" fontAlgn="base" hangingPunct="0">
              <a:spcBef>
                <a:spcPct val="0"/>
              </a:spcBef>
              <a:spcAft>
                <a:spcPct val="0"/>
              </a:spcAft>
            </a:pPr>
            <a:endParaRPr lang="en-US" altLang="en-US" sz="2200" b="1" dirty="0" smtClean="0">
              <a:solidFill>
                <a:srgbClr val="000000"/>
              </a:solidFill>
              <a:latin typeface="Gill Sans MT" panose="020B0502020104020203" pitchFamily="34" charset="0"/>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200" b="1" dirty="0" smtClean="0">
                <a:solidFill>
                  <a:srgbClr val="000000"/>
                </a:solidFill>
                <a:latin typeface="Gill Sans MT" panose="020B0502020104020203" pitchFamily="34" charset="0"/>
                <a:cs typeface="Arial" panose="020B0604020202020204" pitchFamily="34" charset="0"/>
              </a:rPr>
              <a:t>Classroom introductions or </a:t>
            </a:r>
          </a:p>
          <a:p>
            <a:pPr lvl="0" eaLnBrk="0" fontAlgn="base" hangingPunct="0">
              <a:spcBef>
                <a:spcPct val="0"/>
              </a:spcBef>
              <a:spcAft>
                <a:spcPct val="0"/>
              </a:spcAft>
            </a:pPr>
            <a:r>
              <a:rPr lang="en-US" altLang="en-US" sz="2200" b="1" dirty="0" smtClean="0">
                <a:solidFill>
                  <a:srgbClr val="000000"/>
                </a:solidFill>
                <a:latin typeface="Gill Sans MT" panose="020B0502020104020203" pitchFamily="34" charset="0"/>
                <a:cs typeface="Arial" panose="020B0604020202020204" pitchFamily="34" charset="0"/>
              </a:rPr>
              <a:t>     Individualized sessions</a:t>
            </a:r>
            <a:r>
              <a:rPr lang="en-US" altLang="en-US" sz="2200" dirty="0" smtClean="0">
                <a:solidFill>
                  <a:srgbClr val="000000"/>
                </a:solidFill>
                <a:latin typeface="Gill Sans MT" panose="020B0502020104020203" pitchFamily="34" charset="0"/>
                <a:cs typeface="Arial" panose="020B0604020202020204" pitchFamily="34" charset="0"/>
              </a:rPr>
              <a:t>…….…………</a:t>
            </a:r>
            <a:r>
              <a:rPr lang="en-US" altLang="en-US" sz="2200" b="1" dirty="0" smtClean="0">
                <a:solidFill>
                  <a:srgbClr val="000000"/>
                </a:solidFill>
                <a:latin typeface="Gill Sans MT" panose="020B0502020104020203" pitchFamily="34" charset="0"/>
                <a:cs typeface="Arial" panose="020B0604020202020204" pitchFamily="34" charset="0"/>
              </a:rPr>
              <a:t>Contact Teresa Tumbaga</a:t>
            </a:r>
          </a:p>
          <a:p>
            <a:pPr lvl="0" algn="ctr" eaLnBrk="0" fontAlgn="base" hangingPunct="0">
              <a:spcBef>
                <a:spcPct val="0"/>
              </a:spcBef>
              <a:spcAft>
                <a:spcPct val="0"/>
              </a:spcAft>
            </a:pPr>
            <a:r>
              <a:rPr lang="en-US" altLang="en-US" sz="2200" b="1" dirty="0" smtClean="0">
                <a:solidFill>
                  <a:srgbClr val="000000"/>
                </a:solidFill>
                <a:latin typeface="Gill Sans MT" panose="020B0502020104020203" pitchFamily="34" charset="0"/>
                <a:cs typeface="Arial" panose="020B0604020202020204" pitchFamily="34" charset="0"/>
              </a:rPr>
              <a:t> </a:t>
            </a:r>
            <a:endParaRPr lang="en-US" altLang="en-US" sz="2200" b="1" dirty="0">
              <a:solidFill>
                <a:srgbClr val="000000"/>
              </a:solidFill>
              <a:latin typeface="Gill Sans MT" panose="020B0502020104020203" pitchFamily="34" charset="0"/>
              <a:cs typeface="Arial" panose="020B0604020202020204" pitchFamily="34" charset="0"/>
            </a:endParaRPr>
          </a:p>
        </p:txBody>
      </p:sp>
      <p:sp>
        <p:nvSpPr>
          <p:cNvPr id="3" name="TextBox 2"/>
          <p:cNvSpPr txBox="1"/>
          <p:nvPr/>
        </p:nvSpPr>
        <p:spPr>
          <a:xfrm>
            <a:off x="3980782" y="1440374"/>
            <a:ext cx="4699927" cy="630942"/>
          </a:xfrm>
          <a:prstGeom prst="rect">
            <a:avLst/>
          </a:prstGeom>
          <a:noFill/>
        </p:spPr>
        <p:txBody>
          <a:bodyPr wrap="square" rtlCol="0">
            <a:spAutoFit/>
          </a:bodyPr>
          <a:lstStyle/>
          <a:p>
            <a:r>
              <a:rPr lang="en-US" sz="3500" b="1" dirty="0" smtClean="0">
                <a:latin typeface="Gill Sans MT" panose="020B0502020104020203" pitchFamily="34" charset="0"/>
              </a:rPr>
              <a:t>Upcoming Training</a:t>
            </a:r>
            <a:endParaRPr lang="en-US" sz="3500" b="1" dirty="0">
              <a:latin typeface="Gill Sans MT" panose="020B0502020104020203" pitchFamily="34" charset="0"/>
            </a:endParaRPr>
          </a:p>
        </p:txBody>
      </p:sp>
    </p:spTree>
    <p:extLst>
      <p:ext uri="{BB962C8B-B14F-4D97-AF65-F5344CB8AC3E}">
        <p14:creationId xmlns:p14="http://schemas.microsoft.com/office/powerpoint/2010/main" val="1518994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948" y="3911436"/>
            <a:ext cx="9572799" cy="2219498"/>
          </a:xfrm>
        </p:spPr>
        <p:txBody>
          <a:bodyPr>
            <a:noAutofit/>
          </a:bodyPr>
          <a:lstStyle/>
          <a:p>
            <a:pPr marL="0" indent="0">
              <a:buNone/>
            </a:pPr>
            <a:r>
              <a:rPr lang="en-US" sz="3000" dirty="0" smtClean="0">
                <a:latin typeface="Gill Sans MT" panose="020B0502020104020203" pitchFamily="34" charset="0"/>
                <a:cs typeface="Times New Roman" panose="02020603050405020304" pitchFamily="18" charset="0"/>
              </a:rPr>
              <a:t>“No person in the United States shall, on the basis of sex, be excluded from participation in, be denied the benefits of, or be subjected to discrimination under any education program or activity receiving Federal financial assistance.”</a:t>
            </a:r>
            <a:endParaRPr lang="en-US" sz="3000" dirty="0">
              <a:latin typeface="Gill Sans MT" panose="020B0502020104020203" pitchFamily="34" charset="0"/>
              <a:cs typeface="Times New Roman" panose="02020603050405020304" pitchFamily="18" charset="0"/>
            </a:endParaRPr>
          </a:p>
        </p:txBody>
      </p:sp>
      <p:sp>
        <p:nvSpPr>
          <p:cNvPr id="5" name="Google Shape;510;p48"/>
          <p:cNvSpPr txBox="1">
            <a:spLocks/>
          </p:cNvSpPr>
          <p:nvPr/>
        </p:nvSpPr>
        <p:spPr>
          <a:xfrm>
            <a:off x="4280832" y="986654"/>
            <a:ext cx="7010400" cy="1188981"/>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Gill Sans MT" panose="020B0502020104020203" pitchFamily="34" charset="0"/>
                <a:cs typeface="Times New Roman" panose="02020603050405020304" pitchFamily="18" charset="0"/>
              </a:rPr>
              <a:t>Title IX</a:t>
            </a:r>
            <a:endParaRPr lang="en-US" b="1" dirty="0">
              <a:solidFill>
                <a:schemeClr val="bg1"/>
              </a:solidFill>
              <a:latin typeface="Gill Sans MT" panose="020B0502020104020203" pitchFamily="34" charset="0"/>
              <a:cs typeface="Times New Roman" panose="02020603050405020304" pitchFamily="18" charset="0"/>
            </a:endParaRPr>
          </a:p>
        </p:txBody>
      </p:sp>
      <p:pic>
        <p:nvPicPr>
          <p:cNvPr id="7" name="Google Shape;116;p15" descr="Patsymink.jpg"/>
          <p:cNvPicPr preferRelativeResize="0"/>
          <p:nvPr/>
        </p:nvPicPr>
        <p:blipFill rotWithShape="1">
          <a:blip r:embed="rId3">
            <a:alphaModFix/>
          </a:blip>
          <a:srcRect t="4967" b="4966"/>
          <a:stretch/>
        </p:blipFill>
        <p:spPr>
          <a:xfrm>
            <a:off x="523506" y="541772"/>
            <a:ext cx="3014531" cy="2943985"/>
          </a:xfrm>
          <a:prstGeom prst="ellipse">
            <a:avLst/>
          </a:prstGeom>
          <a:noFill/>
          <a:ln>
            <a:noFill/>
          </a:ln>
        </p:spPr>
      </p:pic>
      <p:sp>
        <p:nvSpPr>
          <p:cNvPr id="6" name="Google Shape;510;p48"/>
          <p:cNvSpPr txBox="1">
            <a:spLocks/>
          </p:cNvSpPr>
          <p:nvPr/>
        </p:nvSpPr>
        <p:spPr>
          <a:xfrm>
            <a:off x="465695" y="4243821"/>
            <a:ext cx="11141303" cy="1188981"/>
          </a:xfrm>
          <a:prstGeom prst="roundRect">
            <a:avLst/>
          </a:prstGeom>
          <a:solidFill>
            <a:schemeClr val="accent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b="1" dirty="0" smtClean="0">
                <a:latin typeface="Gill Sans MT" panose="020B0502020104020203" pitchFamily="34" charset="0"/>
                <a:cs typeface="Times New Roman" panose="02020603050405020304" pitchFamily="18" charset="0"/>
              </a:rPr>
              <a:t>Prohibits </a:t>
            </a:r>
            <a:r>
              <a:rPr lang="en-US" sz="3500" b="1" dirty="0">
                <a:latin typeface="Gill Sans MT" panose="020B0502020104020203" pitchFamily="34" charset="0"/>
                <a:cs typeface="Times New Roman" panose="02020603050405020304" pitchFamily="18" charset="0"/>
              </a:rPr>
              <a:t>discrimination on the basis of </a:t>
            </a:r>
            <a:r>
              <a:rPr lang="en-US" sz="3500" b="1" dirty="0" smtClean="0">
                <a:latin typeface="Gill Sans MT" panose="020B0502020104020203" pitchFamily="34" charset="0"/>
                <a:cs typeface="Times New Roman" panose="02020603050405020304" pitchFamily="18" charset="0"/>
              </a:rPr>
              <a:t>sex</a:t>
            </a:r>
            <a:endParaRPr lang="en-US" sz="3500" b="1" dirty="0">
              <a:latin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6168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1+ppt_w/2"/>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ppt_y"/>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3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Google Shape;510;p48"/>
          <p:cNvSpPr txBox="1">
            <a:spLocks/>
          </p:cNvSpPr>
          <p:nvPr/>
        </p:nvSpPr>
        <p:spPr>
          <a:xfrm>
            <a:off x="1080966" y="119655"/>
            <a:ext cx="10612120" cy="1136822"/>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ts val="0"/>
              </a:spcBef>
              <a:buClr>
                <a:schemeClr val="lt1"/>
              </a:buClr>
              <a:buSzPts val="4400"/>
              <a:buFont typeface="Century Gothic"/>
              <a:buNone/>
            </a:pPr>
            <a:r>
              <a:rPr lang="en-US" b="1" dirty="0" smtClean="0">
                <a:latin typeface="Gill Sans MT" panose="020B0502020104020203" pitchFamily="34" charset="0"/>
                <a:ea typeface="Century Gothic"/>
                <a:cs typeface="Century Gothic"/>
                <a:sym typeface="Century Gothic"/>
              </a:rPr>
              <a:t>More Information</a:t>
            </a:r>
            <a:endParaRPr lang="en-US" b="1" dirty="0">
              <a:latin typeface="Gill Sans MT" panose="020B0502020104020203" pitchFamily="34" charset="0"/>
              <a:ea typeface="Century Gothic"/>
              <a:cs typeface="Century Gothic"/>
              <a:sym typeface="Century Gothic"/>
            </a:endParaRPr>
          </a:p>
        </p:txBody>
      </p:sp>
      <p:sp>
        <p:nvSpPr>
          <p:cNvPr id="13" name="Rectangle 12"/>
          <p:cNvSpPr/>
          <p:nvPr/>
        </p:nvSpPr>
        <p:spPr>
          <a:xfrm>
            <a:off x="800154" y="2522786"/>
            <a:ext cx="4583955" cy="400110"/>
          </a:xfrm>
          <a:prstGeom prst="rect">
            <a:avLst/>
          </a:prstGeom>
        </p:spPr>
        <p:txBody>
          <a:bodyPr wrap="square">
            <a:spAutoFit/>
          </a:bodyPr>
          <a:lstStyle/>
          <a:p>
            <a:r>
              <a:rPr lang="en-US" sz="2000" b="1" dirty="0">
                <a:latin typeface="Gill Sans MT" panose="020B0502020104020203" pitchFamily="34" charset="0"/>
              </a:rPr>
              <a:t>https://www.kauai.hawaii.edu/title-ix</a:t>
            </a:r>
          </a:p>
        </p:txBody>
      </p:sp>
      <p:pic>
        <p:nvPicPr>
          <p:cNvPr id="20" name="Picture 19"/>
          <p:cNvPicPr>
            <a:picLocks noChangeAspect="1"/>
          </p:cNvPicPr>
          <p:nvPr/>
        </p:nvPicPr>
        <p:blipFill rotWithShape="1">
          <a:blip r:embed="rId3"/>
          <a:srcRect l="8397" t="2675" r="14598" b="3119"/>
          <a:stretch/>
        </p:blipFill>
        <p:spPr>
          <a:xfrm>
            <a:off x="6689478" y="3089802"/>
            <a:ext cx="4641431" cy="3226254"/>
          </a:xfrm>
          <a:prstGeom prst="rect">
            <a:avLst/>
          </a:prstGeom>
        </p:spPr>
      </p:pic>
      <p:sp>
        <p:nvSpPr>
          <p:cNvPr id="21" name="Rectangle 20"/>
          <p:cNvSpPr/>
          <p:nvPr/>
        </p:nvSpPr>
        <p:spPr>
          <a:xfrm>
            <a:off x="6974910" y="2546955"/>
            <a:ext cx="4070565" cy="400110"/>
          </a:xfrm>
          <a:prstGeom prst="rect">
            <a:avLst/>
          </a:prstGeom>
        </p:spPr>
        <p:txBody>
          <a:bodyPr wrap="square">
            <a:spAutoFit/>
          </a:bodyPr>
          <a:lstStyle/>
          <a:p>
            <a:r>
              <a:rPr lang="en-US" sz="2000" b="1" dirty="0"/>
              <a:t>https://www.hawaii.edu/titleix/</a:t>
            </a:r>
          </a:p>
        </p:txBody>
      </p:sp>
      <p:pic>
        <p:nvPicPr>
          <p:cNvPr id="4" name="Picture 3"/>
          <p:cNvPicPr>
            <a:picLocks noChangeAspect="1"/>
          </p:cNvPicPr>
          <p:nvPr/>
        </p:nvPicPr>
        <p:blipFill rotWithShape="1">
          <a:blip r:embed="rId4"/>
          <a:srcRect l="-4043" t="3921" r="23608" b="3771"/>
          <a:stretch/>
        </p:blipFill>
        <p:spPr>
          <a:xfrm>
            <a:off x="263469" y="3024216"/>
            <a:ext cx="5120640" cy="3291840"/>
          </a:xfrm>
          <a:prstGeom prst="rect">
            <a:avLst/>
          </a:prstGeom>
        </p:spPr>
      </p:pic>
      <p:pic>
        <p:nvPicPr>
          <p:cNvPr id="1026" name="Picture 2" descr="P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19559">
            <a:off x="1294366" y="679688"/>
            <a:ext cx="1649312" cy="1413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bian, Gay, Bisexual, Transgender &amp; Queer+ LGBTQ+ Cente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44657">
            <a:off x="9743133" y="666412"/>
            <a:ext cx="1605361" cy="161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434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527876" y="2089888"/>
            <a:ext cx="663830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rPr>
              <a:t/>
            </a:r>
            <a:br>
              <a:rPr kumimoji="0" lang="en-US" altLang="en-US" sz="3800" b="0" i="0" u="none" strike="noStrike" cap="none" normalizeH="0" baseline="0" dirty="0" smtClean="0">
                <a:ln>
                  <a:noFill/>
                </a:ln>
                <a:solidFill>
                  <a:schemeClr val="tx1"/>
                </a:solidFill>
                <a:effectLst/>
              </a:rPr>
            </a:br>
            <a:endParaRPr kumimoji="0" lang="en-US" altLang="en-US" sz="3800" b="0" i="0" u="none" strike="noStrike" cap="none" normalizeH="0" baseline="0" dirty="0" smtClean="0">
              <a:ln>
                <a:noFill/>
              </a:ln>
              <a:solidFill>
                <a:schemeClr val="tx1"/>
              </a:solidFill>
              <a:effectLst/>
              <a:latin typeface="Arial" panose="020B0604020202020204" pitchFamily="34" charset="0"/>
            </a:endParaRPr>
          </a:p>
        </p:txBody>
      </p:sp>
      <p:sp>
        <p:nvSpPr>
          <p:cNvPr id="7" name="Google Shape;510;p48"/>
          <p:cNvSpPr txBox="1">
            <a:spLocks/>
          </p:cNvSpPr>
          <p:nvPr/>
        </p:nvSpPr>
        <p:spPr>
          <a:xfrm>
            <a:off x="495367" y="463129"/>
            <a:ext cx="11141303" cy="1188981"/>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Gill Sans MT" panose="020B0502020104020203" pitchFamily="34" charset="0"/>
              </a:rPr>
              <a:t>Applies to all aspects of education </a:t>
            </a:r>
          </a:p>
        </p:txBody>
      </p:sp>
      <p:sp>
        <p:nvSpPr>
          <p:cNvPr id="6" name="Oval 5"/>
          <p:cNvSpPr/>
          <p:nvPr/>
        </p:nvSpPr>
        <p:spPr>
          <a:xfrm>
            <a:off x="204335" y="5932795"/>
            <a:ext cx="4387362" cy="6506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123;p16"/>
          <p:cNvSpPr/>
          <p:nvPr/>
        </p:nvSpPr>
        <p:spPr>
          <a:xfrm>
            <a:off x="5475673" y="2224579"/>
            <a:ext cx="4156396" cy="4216466"/>
          </a:xfrm>
          <a:prstGeom prst="ellipse">
            <a:avLst/>
          </a:prstGeom>
          <a:solidFill>
            <a:srgbClr val="4454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24;p16"/>
          <p:cNvSpPr/>
          <p:nvPr/>
        </p:nvSpPr>
        <p:spPr>
          <a:xfrm>
            <a:off x="6087374" y="3275810"/>
            <a:ext cx="3005599" cy="317137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25;p16"/>
          <p:cNvSpPr/>
          <p:nvPr/>
        </p:nvSpPr>
        <p:spPr>
          <a:xfrm>
            <a:off x="6466846" y="4229100"/>
            <a:ext cx="2298434" cy="221194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126;p16"/>
          <p:cNvSpPr/>
          <p:nvPr/>
        </p:nvSpPr>
        <p:spPr>
          <a:xfrm>
            <a:off x="9138688" y="2001975"/>
            <a:ext cx="2688422" cy="706056"/>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56000" y="135000"/>
                </a:lnTo>
              </a:path>
            </a:pathLst>
          </a:custGeom>
          <a:solidFill>
            <a:schemeClr val="dk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127;p16"/>
          <p:cNvSpPr txBox="1"/>
          <p:nvPr/>
        </p:nvSpPr>
        <p:spPr>
          <a:xfrm>
            <a:off x="9080426" y="2143258"/>
            <a:ext cx="2993222"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b="1" i="0" u="none" strike="noStrike" cap="none" dirty="0">
                <a:solidFill>
                  <a:schemeClr val="lt1"/>
                </a:solidFill>
                <a:latin typeface="Franklin Gothic"/>
                <a:ea typeface="Franklin Gothic"/>
                <a:cs typeface="Franklin Gothic"/>
                <a:sym typeface="Franklin Gothic"/>
              </a:rPr>
              <a:t>Sex Discrimination</a:t>
            </a:r>
            <a:endParaRPr dirty="0"/>
          </a:p>
        </p:txBody>
      </p:sp>
      <p:sp>
        <p:nvSpPr>
          <p:cNvPr id="23" name="Google Shape;128;p16"/>
          <p:cNvSpPr/>
          <p:nvPr/>
        </p:nvSpPr>
        <p:spPr>
          <a:xfrm>
            <a:off x="9138688" y="3259439"/>
            <a:ext cx="2792086" cy="704998"/>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56000" y="135000"/>
                </a:lnTo>
              </a:path>
            </a:pathLst>
          </a:cu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129;p16"/>
          <p:cNvSpPr txBox="1"/>
          <p:nvPr/>
        </p:nvSpPr>
        <p:spPr>
          <a:xfrm>
            <a:off x="9221948" y="3352928"/>
            <a:ext cx="2710179"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b="1" i="0" u="none" strike="noStrike" cap="none" dirty="0">
                <a:solidFill>
                  <a:schemeClr val="dk1"/>
                </a:solidFill>
                <a:latin typeface="Franklin Gothic"/>
                <a:ea typeface="Franklin Gothic"/>
                <a:cs typeface="Franklin Gothic"/>
                <a:sym typeface="Franklin Gothic"/>
              </a:rPr>
              <a:t>Sexual Harassment</a:t>
            </a:r>
            <a:endParaRPr dirty="0"/>
          </a:p>
        </p:txBody>
      </p:sp>
      <p:sp>
        <p:nvSpPr>
          <p:cNvPr id="25" name="Google Shape;130;p16"/>
          <p:cNvSpPr/>
          <p:nvPr/>
        </p:nvSpPr>
        <p:spPr>
          <a:xfrm>
            <a:off x="9199628" y="4643000"/>
            <a:ext cx="2754821" cy="702882"/>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56000" y="135000"/>
                </a:lnTo>
              </a:path>
            </a:pathLst>
          </a:custGeom>
          <a:solidFill>
            <a:schemeClr val="accen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131;p16"/>
          <p:cNvSpPr txBox="1"/>
          <p:nvPr/>
        </p:nvSpPr>
        <p:spPr>
          <a:xfrm>
            <a:off x="9337757" y="4805781"/>
            <a:ext cx="2597827" cy="4154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i="0" u="none" strike="noStrike" cap="none" dirty="0">
                <a:solidFill>
                  <a:srgbClr val="000000"/>
                </a:solidFill>
                <a:latin typeface="Franklin Gothic"/>
                <a:ea typeface="Franklin Gothic"/>
                <a:cs typeface="Franklin Gothic"/>
                <a:sym typeface="Franklin Gothic"/>
              </a:rPr>
              <a:t>Sexual </a:t>
            </a:r>
            <a:r>
              <a:rPr lang="en-US" sz="2100" b="1" i="0" u="none" strike="noStrike" cap="none" dirty="0" smtClean="0">
                <a:solidFill>
                  <a:srgbClr val="000000"/>
                </a:solidFill>
                <a:latin typeface="Franklin Gothic"/>
                <a:ea typeface="Franklin Gothic"/>
                <a:cs typeface="Franklin Gothic"/>
                <a:sym typeface="Franklin Gothic"/>
              </a:rPr>
              <a:t>Violence</a:t>
            </a:r>
            <a:endParaRPr dirty="0"/>
          </a:p>
        </p:txBody>
      </p:sp>
      <p:sp>
        <p:nvSpPr>
          <p:cNvPr id="27" name="Rectangle 26"/>
          <p:cNvSpPr>
            <a:spLocks noChangeArrowheads="1"/>
          </p:cNvSpPr>
          <p:nvPr/>
        </p:nvSpPr>
        <p:spPr bwMode="auto">
          <a:xfrm>
            <a:off x="361437" y="2019550"/>
            <a:ext cx="5043136"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800" i="0" u="none" strike="noStrike" cap="none" normalizeH="0" baseline="0" dirty="0" smtClean="0">
                <a:ln>
                  <a:noFill/>
                </a:ln>
                <a:solidFill>
                  <a:srgbClr val="000000"/>
                </a:solidFill>
                <a:effectLst/>
                <a:latin typeface="Gill Sans MT" panose="020B0502020104020203" pitchFamily="34" charset="0"/>
                <a:cs typeface="Arial" panose="020B0604020202020204" pitchFamily="34" charset="0"/>
              </a:rPr>
              <a:t>Recruitment</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800" i="0" u="none" strike="noStrike" cap="none" normalizeH="0" baseline="0" dirty="0" smtClean="0">
                <a:ln>
                  <a:noFill/>
                </a:ln>
                <a:solidFill>
                  <a:srgbClr val="000000"/>
                </a:solidFill>
                <a:effectLst/>
                <a:latin typeface="Gill Sans MT" panose="020B0502020104020203" pitchFamily="34" charset="0"/>
                <a:cs typeface="Arial" panose="020B0604020202020204" pitchFamily="34" charset="0"/>
              </a:rPr>
              <a:t>Admissions </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800" i="0" u="none" strike="noStrike" cap="none" normalizeH="0" baseline="0" dirty="0" smtClean="0">
                <a:ln>
                  <a:noFill/>
                </a:ln>
                <a:solidFill>
                  <a:srgbClr val="000000"/>
                </a:solidFill>
                <a:effectLst/>
                <a:latin typeface="Gill Sans MT" panose="020B0502020104020203" pitchFamily="34" charset="0"/>
                <a:cs typeface="Arial" panose="020B0604020202020204" pitchFamily="34" charset="0"/>
              </a:rPr>
              <a:t>Counseling</a:t>
            </a:r>
          </a:p>
          <a:p>
            <a:pPr marL="457200" indent="-457200" eaLnBrk="0" fontAlgn="base" hangingPunct="0">
              <a:spcBef>
                <a:spcPct val="0"/>
              </a:spcBef>
              <a:spcAft>
                <a:spcPts val="600"/>
              </a:spcAft>
              <a:buFont typeface="Arial" panose="020B0604020202020204" pitchFamily="34" charset="0"/>
              <a:buChar char="•"/>
            </a:pPr>
            <a:r>
              <a:rPr lang="en-US" altLang="en-US" sz="2800" dirty="0" smtClean="0">
                <a:solidFill>
                  <a:srgbClr val="000000"/>
                </a:solidFill>
                <a:latin typeface="Gill Sans MT" panose="020B0502020104020203" pitchFamily="34" charset="0"/>
                <a:cs typeface="Arial" panose="020B0604020202020204" pitchFamily="34" charset="0"/>
              </a:rPr>
              <a:t>Athletics</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800" i="0" u="none" strike="noStrike" cap="none" normalizeH="0" baseline="0" dirty="0" smtClean="0">
                <a:ln>
                  <a:noFill/>
                </a:ln>
                <a:solidFill>
                  <a:srgbClr val="000000"/>
                </a:solidFill>
                <a:effectLst/>
                <a:latin typeface="Gill Sans MT" panose="020B0502020104020203" pitchFamily="34" charset="0"/>
                <a:cs typeface="Arial" panose="020B0604020202020204" pitchFamily="34" charset="0"/>
              </a:rPr>
              <a:t>Financial Aid</a:t>
            </a:r>
          </a:p>
          <a:p>
            <a:pPr marL="457200" indent="-457200" eaLnBrk="0" fontAlgn="base" hangingPunct="0">
              <a:spcBef>
                <a:spcPct val="0"/>
              </a:spcBef>
              <a:spcAft>
                <a:spcPts val="600"/>
              </a:spcAft>
              <a:buFont typeface="Arial" panose="020B0604020202020204" pitchFamily="34" charset="0"/>
              <a:buChar char="•"/>
            </a:pPr>
            <a:r>
              <a:rPr lang="en-US" altLang="en-US" sz="2800" dirty="0" smtClean="0">
                <a:solidFill>
                  <a:srgbClr val="000000"/>
                </a:solidFill>
                <a:latin typeface="Gill Sans MT" panose="020B0502020104020203" pitchFamily="34" charset="0"/>
                <a:cs typeface="Arial" panose="020B0604020202020204" pitchFamily="34" charset="0"/>
              </a:rPr>
              <a:t>Pregnant &amp; parenting </a:t>
            </a:r>
            <a:r>
              <a:rPr lang="en-US" altLang="en-US" sz="2800" dirty="0">
                <a:solidFill>
                  <a:srgbClr val="000000"/>
                </a:solidFill>
                <a:latin typeface="Gill Sans MT" panose="020B0502020104020203" pitchFamily="34" charset="0"/>
                <a:cs typeface="Arial" panose="020B0604020202020204" pitchFamily="34" charset="0"/>
              </a:rPr>
              <a:t>students</a:t>
            </a:r>
          </a:p>
          <a:p>
            <a:pPr marL="457200" indent="-457200" eaLnBrk="0" fontAlgn="base" hangingPunct="0">
              <a:spcBef>
                <a:spcPct val="0"/>
              </a:spcBef>
              <a:spcAft>
                <a:spcPts val="600"/>
              </a:spcAft>
              <a:buFont typeface="Arial" panose="020B0604020202020204" pitchFamily="34" charset="0"/>
              <a:buChar char="•"/>
            </a:pPr>
            <a:r>
              <a:rPr lang="en-US" altLang="en-US" sz="2800" dirty="0" smtClean="0">
                <a:solidFill>
                  <a:srgbClr val="000000"/>
                </a:solidFill>
                <a:latin typeface="Gill Sans MT" panose="020B0502020104020203" pitchFamily="34" charset="0"/>
                <a:cs typeface="Arial" panose="020B0604020202020204" pitchFamily="34" charset="0"/>
              </a:rPr>
              <a:t>Employment</a:t>
            </a:r>
          </a:p>
          <a:p>
            <a:pPr marL="457200" indent="-457200" eaLnBrk="0" fontAlgn="base" hangingPunct="0">
              <a:spcBef>
                <a:spcPct val="0"/>
              </a:spcBef>
              <a:spcAft>
                <a:spcPts val="600"/>
              </a:spcAft>
              <a:buFont typeface="Arial" panose="020B0604020202020204" pitchFamily="34" charset="0"/>
              <a:buChar char="•"/>
            </a:pPr>
            <a:r>
              <a:rPr lang="en-US" altLang="en-US" sz="2800" dirty="0" smtClean="0">
                <a:solidFill>
                  <a:srgbClr val="000000"/>
                </a:solidFill>
                <a:latin typeface="Gill Sans MT" panose="020B0502020104020203" pitchFamily="34" charset="0"/>
                <a:cs typeface="Arial" panose="020B0604020202020204" pitchFamily="34" charset="0"/>
              </a:rPr>
              <a:t>Discipline</a:t>
            </a:r>
          </a:p>
          <a:p>
            <a:pPr marL="457200" indent="-457200" eaLnBrk="0" fontAlgn="base" hangingPunct="0">
              <a:spcBef>
                <a:spcPct val="0"/>
              </a:spcBef>
              <a:spcAft>
                <a:spcPts val="600"/>
              </a:spcAft>
              <a:buFont typeface="Arial" panose="020B0604020202020204" pitchFamily="34" charset="0"/>
              <a:buChar char="•"/>
            </a:pPr>
            <a:r>
              <a:rPr lang="en-US" altLang="en-US" sz="2800" dirty="0" smtClean="0">
                <a:solidFill>
                  <a:srgbClr val="000000"/>
                </a:solidFill>
                <a:latin typeface="Gill Sans MT" panose="020B0502020104020203" pitchFamily="34" charset="0"/>
                <a:cs typeface="Arial" panose="020B0604020202020204" pitchFamily="34" charset="0"/>
              </a:rPr>
              <a:t>Sex-based harassment</a:t>
            </a:r>
          </a:p>
        </p:txBody>
      </p:sp>
    </p:spTree>
    <p:extLst>
      <p:ext uri="{BB962C8B-B14F-4D97-AF65-F5344CB8AC3E}">
        <p14:creationId xmlns:p14="http://schemas.microsoft.com/office/powerpoint/2010/main" val="19520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 calcmode="lin" valueType="num">
                                      <p:cBhvr>
                                        <p:cTn id="14" dur="500" fill="hold"/>
                                        <p:tgtEl>
                                          <p:spTgt spid="18"/>
                                        </p:tgtEl>
                                        <p:attrNameLst>
                                          <p:attrName>style.rotation</p:attrName>
                                        </p:attrNameLst>
                                      </p:cBhvr>
                                      <p:tavLst>
                                        <p:tav tm="0">
                                          <p:val>
                                            <p:fltVal val="90"/>
                                          </p:val>
                                        </p:tav>
                                        <p:tav tm="100000">
                                          <p:val>
                                            <p:fltVal val="0"/>
                                          </p:val>
                                        </p:tav>
                                      </p:tavLst>
                                    </p:anim>
                                    <p:animEffect transition="in" filter="fade">
                                      <p:cBhvr>
                                        <p:cTn id="15" dur="500"/>
                                        <p:tgtEl>
                                          <p:spTgt spid="1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 calcmode="lin" valueType="num">
                                      <p:cBhvr>
                                        <p:cTn id="20" dur="500" fill="hold"/>
                                        <p:tgtEl>
                                          <p:spTgt spid="19"/>
                                        </p:tgtEl>
                                        <p:attrNameLst>
                                          <p:attrName>style.rotation</p:attrName>
                                        </p:attrNameLst>
                                      </p:cBhvr>
                                      <p:tavLst>
                                        <p:tav tm="0">
                                          <p:val>
                                            <p:fltVal val="90"/>
                                          </p:val>
                                        </p:tav>
                                        <p:tav tm="100000">
                                          <p:val>
                                            <p:fltVal val="0"/>
                                          </p:val>
                                        </p:tav>
                                      </p:tavLst>
                                    </p:anim>
                                    <p:animEffect transition="in" filter="fade">
                                      <p:cBhvr>
                                        <p:cTn id="21" dur="500"/>
                                        <p:tgtEl>
                                          <p:spTgt spid="19"/>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 calcmode="lin" valueType="num">
                                      <p:cBhvr>
                                        <p:cTn id="26" dur="500" fill="hold"/>
                                        <p:tgtEl>
                                          <p:spTgt spid="20"/>
                                        </p:tgtEl>
                                        <p:attrNameLst>
                                          <p:attrName>style.rotation</p:attrName>
                                        </p:attrNameLst>
                                      </p:cBhvr>
                                      <p:tavLst>
                                        <p:tav tm="0">
                                          <p:val>
                                            <p:fltVal val="90"/>
                                          </p:val>
                                        </p:tav>
                                        <p:tav tm="100000">
                                          <p:val>
                                            <p:fltVal val="0"/>
                                          </p:val>
                                        </p:tav>
                                      </p:tavLst>
                                    </p:anim>
                                    <p:animEffect transition="in" filter="fade">
                                      <p:cBhvr>
                                        <p:cTn id="27" dur="500"/>
                                        <p:tgtEl>
                                          <p:spTgt spid="2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 calcmode="lin" valueType="num">
                                      <p:cBhvr>
                                        <p:cTn id="32" dur="500" fill="hold"/>
                                        <p:tgtEl>
                                          <p:spTgt spid="22"/>
                                        </p:tgtEl>
                                        <p:attrNameLst>
                                          <p:attrName>style.rotation</p:attrName>
                                        </p:attrNameLst>
                                      </p:cBhvr>
                                      <p:tavLst>
                                        <p:tav tm="0">
                                          <p:val>
                                            <p:fltVal val="90"/>
                                          </p:val>
                                        </p:tav>
                                        <p:tav tm="100000">
                                          <p:val>
                                            <p:fltVal val="0"/>
                                          </p:val>
                                        </p:tav>
                                      </p:tavLst>
                                    </p:anim>
                                    <p:animEffect transition="in" filter="fade">
                                      <p:cBhvr>
                                        <p:cTn id="33" dur="500"/>
                                        <p:tgtEl>
                                          <p:spTgt spid="2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 calcmode="lin" valueType="num">
                                      <p:cBhvr>
                                        <p:cTn id="38" dur="500" fill="hold"/>
                                        <p:tgtEl>
                                          <p:spTgt spid="24"/>
                                        </p:tgtEl>
                                        <p:attrNameLst>
                                          <p:attrName>style.rotation</p:attrName>
                                        </p:attrNameLst>
                                      </p:cBhvr>
                                      <p:tavLst>
                                        <p:tav tm="0">
                                          <p:val>
                                            <p:fltVal val="90"/>
                                          </p:val>
                                        </p:tav>
                                        <p:tav tm="100000">
                                          <p:val>
                                            <p:fltVal val="0"/>
                                          </p:val>
                                        </p:tav>
                                      </p:tavLst>
                                    </p:anim>
                                    <p:animEffect transition="in" filter="fade">
                                      <p:cBhvr>
                                        <p:cTn id="39" dur="500"/>
                                        <p:tgtEl>
                                          <p:spTgt spid="24"/>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 calcmode="lin" valueType="num">
                                      <p:cBhvr>
                                        <p:cTn id="44" dur="500" fill="hold"/>
                                        <p:tgtEl>
                                          <p:spTgt spid="26"/>
                                        </p:tgtEl>
                                        <p:attrNameLst>
                                          <p:attrName>style.rotation</p:attrName>
                                        </p:attrNameLst>
                                      </p:cBhvr>
                                      <p:tavLst>
                                        <p:tav tm="0">
                                          <p:val>
                                            <p:fltVal val="90"/>
                                          </p:val>
                                        </p:tav>
                                        <p:tav tm="100000">
                                          <p:val>
                                            <p:fltVal val="0"/>
                                          </p:val>
                                        </p:tav>
                                      </p:tavLst>
                                    </p:anim>
                                    <p:animEffect transition="in" filter="fade">
                                      <p:cBhvr>
                                        <p:cTn id="45" dur="500"/>
                                        <p:tgtEl>
                                          <p:spTgt spid="26"/>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style.rotation</p:attrName>
                                        </p:attrNameLst>
                                      </p:cBhvr>
                                      <p:tavLst>
                                        <p:tav tm="0">
                                          <p:val>
                                            <p:fltVal val="90"/>
                                          </p:val>
                                        </p:tav>
                                        <p:tav tm="100000">
                                          <p:val>
                                            <p:fltVal val="0"/>
                                          </p:val>
                                        </p:tav>
                                      </p:tavLst>
                                    </p:anim>
                                    <p:animEffect transition="in" filter="fade">
                                      <p:cBhvr>
                                        <p:cTn id="51" dur="500"/>
                                        <p:tgtEl>
                                          <p:spTgt spid="21"/>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 calcmode="lin" valueType="num">
                                      <p:cBhvr>
                                        <p:cTn id="56" dur="500" fill="hold"/>
                                        <p:tgtEl>
                                          <p:spTgt spid="23"/>
                                        </p:tgtEl>
                                        <p:attrNameLst>
                                          <p:attrName>style.rotation</p:attrName>
                                        </p:attrNameLst>
                                      </p:cBhvr>
                                      <p:tavLst>
                                        <p:tav tm="0">
                                          <p:val>
                                            <p:fltVal val="90"/>
                                          </p:val>
                                        </p:tav>
                                        <p:tav tm="100000">
                                          <p:val>
                                            <p:fltVal val="0"/>
                                          </p:val>
                                        </p:tav>
                                      </p:tavLst>
                                    </p:anim>
                                    <p:animEffect transition="in" filter="fade">
                                      <p:cBhvr>
                                        <p:cTn id="57" dur="500"/>
                                        <p:tgtEl>
                                          <p:spTgt spid="23"/>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style.rotation</p:attrName>
                                        </p:attrNameLst>
                                      </p:cBhvr>
                                      <p:tavLst>
                                        <p:tav tm="0">
                                          <p:val>
                                            <p:fltVal val="90"/>
                                          </p:val>
                                        </p:tav>
                                        <p:tav tm="100000">
                                          <p:val>
                                            <p:fltVal val="0"/>
                                          </p:val>
                                        </p:tav>
                                      </p:tavLst>
                                    </p:anim>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20" grpId="0" animBg="1"/>
      <p:bldP spid="21" grpId="0" animBg="1"/>
      <p:bldP spid="22" grpId="0"/>
      <p:bldP spid="23" grpId="0" animBg="1"/>
      <p:bldP spid="24" grpId="0"/>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412638" y="5938864"/>
            <a:ext cx="11333285" cy="6888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604620" y="2485983"/>
            <a:ext cx="6096000" cy="3492786"/>
          </a:xfrm>
        </p:spPr>
        <p:txBody>
          <a:bodyPr>
            <a:normAutofit/>
          </a:bodyPr>
          <a:lstStyle/>
          <a:p>
            <a:pPr marL="514350" indent="-514350">
              <a:spcAft>
                <a:spcPts val="600"/>
              </a:spcAft>
              <a:buFont typeface="+mj-lt"/>
              <a:buAutoNum type="arabicPeriod"/>
            </a:pPr>
            <a:r>
              <a:rPr lang="en-US" b="1" dirty="0" smtClean="0">
                <a:latin typeface="Gill Sans MT" panose="020B0502020104020203" pitchFamily="34" charset="0"/>
              </a:rPr>
              <a:t>Sex Discrimination</a:t>
            </a:r>
          </a:p>
          <a:p>
            <a:pPr marL="514350" indent="-514350">
              <a:spcAft>
                <a:spcPts val="600"/>
              </a:spcAft>
              <a:buFont typeface="+mj-lt"/>
              <a:buAutoNum type="arabicPeriod"/>
            </a:pPr>
            <a:r>
              <a:rPr lang="en-US" b="1" dirty="0" smtClean="0">
                <a:latin typeface="Gill Sans MT" panose="020B0502020104020203" pitchFamily="34" charset="0"/>
              </a:rPr>
              <a:t>Sexual Harassment</a:t>
            </a:r>
          </a:p>
          <a:p>
            <a:pPr marL="514350" indent="-514350">
              <a:spcAft>
                <a:spcPts val="600"/>
              </a:spcAft>
              <a:buFont typeface="+mj-lt"/>
              <a:buAutoNum type="arabicPeriod"/>
            </a:pPr>
            <a:r>
              <a:rPr lang="en-US" b="1" dirty="0" smtClean="0">
                <a:latin typeface="Gill Sans MT" panose="020B0502020104020203" pitchFamily="34" charset="0"/>
              </a:rPr>
              <a:t>Gender-Based Harassment</a:t>
            </a:r>
          </a:p>
          <a:p>
            <a:pPr marL="514350" indent="-514350">
              <a:spcAft>
                <a:spcPts val="600"/>
              </a:spcAft>
              <a:buFont typeface="+mj-lt"/>
              <a:buAutoNum type="arabicPeriod"/>
            </a:pPr>
            <a:r>
              <a:rPr lang="en-US" b="1" dirty="0" smtClean="0">
                <a:latin typeface="Gill Sans MT" panose="020B0502020104020203" pitchFamily="34" charset="0"/>
              </a:rPr>
              <a:t>Sexual Exploitation</a:t>
            </a:r>
          </a:p>
          <a:p>
            <a:pPr marL="514350" indent="-514350">
              <a:spcAft>
                <a:spcPts val="600"/>
              </a:spcAft>
              <a:buFont typeface="+mj-lt"/>
              <a:buAutoNum type="arabicPeriod"/>
            </a:pPr>
            <a:r>
              <a:rPr lang="en-US" b="1" dirty="0" smtClean="0">
                <a:latin typeface="Gill Sans MT" panose="020B0502020104020203" pitchFamily="34" charset="0"/>
              </a:rPr>
              <a:t>Sexual Assault</a:t>
            </a:r>
          </a:p>
        </p:txBody>
      </p:sp>
      <p:sp>
        <p:nvSpPr>
          <p:cNvPr id="9" name="TextBox 8"/>
          <p:cNvSpPr txBox="1"/>
          <p:nvPr/>
        </p:nvSpPr>
        <p:spPr>
          <a:xfrm>
            <a:off x="6266157" y="2485983"/>
            <a:ext cx="5682589" cy="3239861"/>
          </a:xfrm>
          <a:prstGeom prst="rect">
            <a:avLst/>
          </a:prstGeom>
          <a:noFill/>
        </p:spPr>
        <p:txBody>
          <a:bodyPr wrap="square" rtlCol="0">
            <a:spAutoFit/>
          </a:bodyPr>
          <a:lstStyle/>
          <a:p>
            <a:pPr marL="514350" indent="-514350">
              <a:lnSpc>
                <a:spcPct val="90000"/>
              </a:lnSpc>
              <a:spcBef>
                <a:spcPts val="1000"/>
              </a:spcBef>
              <a:spcAft>
                <a:spcPts val="600"/>
              </a:spcAft>
              <a:buFont typeface="+mj-lt"/>
              <a:buAutoNum type="arabicPeriod" startAt="6"/>
            </a:pPr>
            <a:r>
              <a:rPr lang="en-US" sz="2800" b="1" dirty="0">
                <a:latin typeface="Gill Sans MT" panose="020B0502020104020203" pitchFamily="34" charset="0"/>
              </a:rPr>
              <a:t>Domestic Violence</a:t>
            </a:r>
          </a:p>
          <a:p>
            <a:pPr marL="514350" indent="-514350">
              <a:lnSpc>
                <a:spcPct val="90000"/>
              </a:lnSpc>
              <a:spcBef>
                <a:spcPts val="1000"/>
              </a:spcBef>
              <a:spcAft>
                <a:spcPts val="600"/>
              </a:spcAft>
              <a:buFont typeface="+mj-lt"/>
              <a:buAutoNum type="arabicPeriod" startAt="6"/>
            </a:pPr>
            <a:r>
              <a:rPr lang="en-US" sz="2800" b="1" dirty="0">
                <a:latin typeface="Gill Sans MT" panose="020B0502020104020203" pitchFamily="34" charset="0"/>
              </a:rPr>
              <a:t>Dating Violence</a:t>
            </a:r>
          </a:p>
          <a:p>
            <a:pPr marL="514350" indent="-514350">
              <a:lnSpc>
                <a:spcPct val="90000"/>
              </a:lnSpc>
              <a:spcBef>
                <a:spcPts val="1000"/>
              </a:spcBef>
              <a:spcAft>
                <a:spcPts val="600"/>
              </a:spcAft>
              <a:buFont typeface="+mj-lt"/>
              <a:buAutoNum type="arabicPeriod" startAt="6"/>
            </a:pPr>
            <a:r>
              <a:rPr lang="en-US" sz="2800" b="1" dirty="0">
                <a:latin typeface="Gill Sans MT" panose="020B0502020104020203" pitchFamily="34" charset="0"/>
              </a:rPr>
              <a:t>Stalking</a:t>
            </a:r>
          </a:p>
          <a:p>
            <a:pPr marL="514350" indent="-514350">
              <a:lnSpc>
                <a:spcPct val="90000"/>
              </a:lnSpc>
              <a:spcBef>
                <a:spcPts val="1000"/>
              </a:spcBef>
              <a:spcAft>
                <a:spcPts val="600"/>
              </a:spcAft>
              <a:buFont typeface="+mj-lt"/>
              <a:buAutoNum type="arabicPeriod" startAt="6"/>
            </a:pPr>
            <a:r>
              <a:rPr lang="en-US" sz="2800" b="1" dirty="0">
                <a:latin typeface="Gill Sans MT" panose="020B0502020104020203" pitchFamily="34" charset="0"/>
              </a:rPr>
              <a:t>Retaliation</a:t>
            </a:r>
          </a:p>
          <a:p>
            <a:pPr marL="514350" indent="-514350">
              <a:lnSpc>
                <a:spcPct val="90000"/>
              </a:lnSpc>
              <a:spcBef>
                <a:spcPts val="1000"/>
              </a:spcBef>
              <a:spcAft>
                <a:spcPts val="600"/>
              </a:spcAft>
              <a:buFont typeface="+mj-lt"/>
              <a:buAutoNum type="arabicPeriod" startAt="6"/>
            </a:pPr>
            <a:r>
              <a:rPr lang="en-US" sz="2800" b="1" dirty="0" smtClean="0">
                <a:latin typeface="Gill Sans MT" panose="020B0502020104020203" pitchFamily="34" charset="0"/>
              </a:rPr>
              <a:t> Failure </a:t>
            </a:r>
            <a:r>
              <a:rPr lang="en-US" sz="2800" b="1" dirty="0">
                <a:latin typeface="Gill Sans MT" panose="020B0502020104020203" pitchFamily="34" charset="0"/>
              </a:rPr>
              <a:t>to Comply with </a:t>
            </a:r>
            <a:r>
              <a:rPr lang="en-US" sz="2800" b="1" dirty="0" smtClean="0">
                <a:latin typeface="Gill Sans MT" panose="020B0502020104020203" pitchFamily="34" charset="0"/>
              </a:rPr>
              <a:t>    Terms </a:t>
            </a:r>
            <a:r>
              <a:rPr lang="en-US" sz="2800" b="1" dirty="0">
                <a:latin typeface="Gill Sans MT" panose="020B0502020104020203" pitchFamily="34" charset="0"/>
              </a:rPr>
              <a:t>of Interim Measures</a:t>
            </a:r>
          </a:p>
        </p:txBody>
      </p:sp>
      <p:sp>
        <p:nvSpPr>
          <p:cNvPr id="5" name="Google Shape;510;p48"/>
          <p:cNvSpPr txBox="1">
            <a:spLocks/>
          </p:cNvSpPr>
          <p:nvPr/>
        </p:nvSpPr>
        <p:spPr>
          <a:xfrm>
            <a:off x="604620" y="149469"/>
            <a:ext cx="11141303" cy="1696265"/>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Gill Sans MT" panose="020B0502020104020203" pitchFamily="34" charset="0"/>
                <a:cs typeface="Times New Roman" panose="02020603050405020304" pitchFamily="18" charset="0"/>
              </a:rPr>
              <a:t>Title IX and University </a:t>
            </a:r>
            <a:r>
              <a:rPr lang="en-US" sz="3200" b="1" dirty="0" smtClean="0">
                <a:solidFill>
                  <a:schemeClr val="bg1"/>
                </a:solidFill>
                <a:latin typeface="Gill Sans MT" panose="020B0502020104020203" pitchFamily="34" charset="0"/>
                <a:cs typeface="Times New Roman" panose="02020603050405020304" pitchFamily="18" charset="0"/>
              </a:rPr>
              <a:t>Policy &amp; </a:t>
            </a:r>
            <a:r>
              <a:rPr lang="en-US" sz="3200" b="1" dirty="0">
                <a:solidFill>
                  <a:schemeClr val="bg1"/>
                </a:solidFill>
                <a:latin typeface="Gill Sans MT" panose="020B0502020104020203" pitchFamily="34" charset="0"/>
                <a:cs typeface="Times New Roman" panose="02020603050405020304" pitchFamily="18" charset="0"/>
              </a:rPr>
              <a:t>Procedure on </a:t>
            </a:r>
            <a:endParaRPr lang="en-US" sz="3200" b="1" dirty="0" smtClean="0">
              <a:solidFill>
                <a:schemeClr val="bg1"/>
              </a:solidFill>
              <a:latin typeface="Gill Sans MT" panose="020B0502020104020203" pitchFamily="34" charset="0"/>
              <a:cs typeface="Times New Roman" panose="02020603050405020304" pitchFamily="18" charset="0"/>
            </a:endParaRPr>
          </a:p>
          <a:p>
            <a:pPr algn="ctr"/>
            <a:r>
              <a:rPr lang="en-US" sz="3200" b="1" dirty="0" smtClean="0">
                <a:solidFill>
                  <a:schemeClr val="bg1"/>
                </a:solidFill>
                <a:latin typeface="Gill Sans MT" panose="020B0502020104020203" pitchFamily="34" charset="0"/>
                <a:cs typeface="Times New Roman" panose="02020603050405020304" pitchFamily="18" charset="0"/>
              </a:rPr>
              <a:t>Sex </a:t>
            </a:r>
            <a:r>
              <a:rPr lang="en-US" sz="3200" b="1" dirty="0">
                <a:solidFill>
                  <a:schemeClr val="bg1"/>
                </a:solidFill>
                <a:latin typeface="Gill Sans MT" panose="020B0502020104020203" pitchFamily="34" charset="0"/>
                <a:cs typeface="Times New Roman" panose="02020603050405020304" pitchFamily="18" charset="0"/>
              </a:rPr>
              <a:t>Discrimination and Gender-Based Violence</a:t>
            </a:r>
          </a:p>
          <a:p>
            <a:pPr algn="ctr"/>
            <a:r>
              <a:rPr lang="en-US" sz="3200" b="1" dirty="0" smtClean="0">
                <a:solidFill>
                  <a:schemeClr val="bg1"/>
                </a:solidFill>
                <a:latin typeface="Gill Sans MT" panose="020B0502020104020203" pitchFamily="34" charset="0"/>
                <a:cs typeface="Times New Roman" panose="02020603050405020304" pitchFamily="18" charset="0"/>
              </a:rPr>
              <a:t> (</a:t>
            </a:r>
            <a:r>
              <a:rPr lang="en-US" sz="3200" b="1" dirty="0" err="1" smtClean="0">
                <a:solidFill>
                  <a:schemeClr val="bg1"/>
                </a:solidFill>
                <a:latin typeface="Gill Sans MT" panose="020B0502020104020203" pitchFamily="34" charset="0"/>
                <a:cs typeface="Times New Roman" panose="02020603050405020304" pitchFamily="18" charset="0"/>
              </a:rPr>
              <a:t>E.P</a:t>
            </a:r>
            <a:r>
              <a:rPr lang="en-US" sz="3200" b="1" dirty="0" smtClean="0">
                <a:solidFill>
                  <a:schemeClr val="bg1"/>
                </a:solidFill>
                <a:latin typeface="Gill Sans MT" panose="020B0502020104020203" pitchFamily="34" charset="0"/>
                <a:cs typeface="Times New Roman" panose="02020603050405020304" pitchFamily="18" charset="0"/>
              </a:rPr>
              <a:t>. 1.204) Prohibit: </a:t>
            </a:r>
            <a:endParaRPr lang="en-US" sz="3200" b="1" dirty="0">
              <a:solidFill>
                <a:schemeClr val="bg1"/>
              </a:solidFill>
              <a:latin typeface="Gill Sans MT" panose="020B0502020104020203" pitchFamily="34" charset="0"/>
              <a:cs typeface="Times New Roman" panose="02020603050405020304" pitchFamily="18" charset="0"/>
            </a:endParaRPr>
          </a:p>
        </p:txBody>
      </p:sp>
      <p:sp>
        <p:nvSpPr>
          <p:cNvPr id="6" name="Rounded Rectangle 5"/>
          <p:cNvSpPr/>
          <p:nvPr/>
        </p:nvSpPr>
        <p:spPr>
          <a:xfrm>
            <a:off x="1099039" y="6107052"/>
            <a:ext cx="9798211" cy="476726"/>
          </a:xfrm>
          <a:prstGeom prst="roundRect">
            <a:avLst/>
          </a:prstGeom>
          <a:solidFill>
            <a:schemeClr val="accent2">
              <a:lumMod val="60000"/>
              <a:lumOff val="40000"/>
            </a:schemeClr>
          </a:solidFill>
        </p:spPr>
        <p:txBody>
          <a:bodyPr wrap="square">
            <a:spAutoFit/>
          </a:bodyPr>
          <a:lstStyle/>
          <a:p>
            <a:r>
              <a:rPr lang="en-US" sz="2200" b="1" dirty="0" smtClean="0">
                <a:latin typeface="Gill Sans MT" panose="020B0502020104020203" pitchFamily="34" charset="0"/>
              </a:rPr>
              <a:t>Link for policy:  </a:t>
            </a:r>
            <a:r>
              <a:rPr lang="en-US" sz="2200" b="1" dirty="0" smtClean="0">
                <a:latin typeface="Gill Sans MT" panose="020B0502020104020203" pitchFamily="34" charset="0"/>
                <a:hlinkClick r:id="rId3"/>
              </a:rPr>
              <a:t>https</a:t>
            </a:r>
            <a:r>
              <a:rPr lang="en-US" sz="2200" b="1" dirty="0">
                <a:latin typeface="Gill Sans MT" panose="020B0502020104020203" pitchFamily="34" charset="0"/>
                <a:hlinkClick r:id="rId3"/>
              </a:rPr>
              <a:t>://www.hawaii.edu/policy/docs/temp/ep1.204.pdf</a:t>
            </a:r>
            <a:endParaRPr lang="en-US" sz="2200" b="1" dirty="0" smtClean="0">
              <a:latin typeface="Gill Sans MT" panose="020B0502020104020203" pitchFamily="34" charset="0"/>
            </a:endParaRPr>
          </a:p>
        </p:txBody>
      </p:sp>
    </p:spTree>
    <p:extLst>
      <p:ext uri="{BB962C8B-B14F-4D97-AF65-F5344CB8AC3E}">
        <p14:creationId xmlns:p14="http://schemas.microsoft.com/office/powerpoint/2010/main" val="3888246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50303" y="5570279"/>
            <a:ext cx="10303497" cy="892552"/>
          </a:xfrm>
          <a:prstGeom prst="rect">
            <a:avLst/>
          </a:prstGeom>
          <a:solidFill>
            <a:schemeClr val="bg1"/>
          </a:solid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600" dirty="0" smtClean="0">
                <a:solidFill>
                  <a:prstClr val="black"/>
                </a:solidFill>
                <a:latin typeface="Gill Sans MT" panose="020B0502020104020203" pitchFamily="34" charset="0"/>
                <a:ea typeface="Source Sans Pro"/>
                <a:cs typeface="Source Sans Pro"/>
                <a:sym typeface="Source Sans Pro"/>
              </a:rPr>
              <a:t>You</a:t>
            </a:r>
            <a:r>
              <a:rPr kumimoji="0" lang="en-US" sz="2600" i="0" u="none" strike="noStrike" kern="1200" cap="none" spc="0" normalizeH="0" baseline="0" noProof="0" dirty="0" smtClean="0">
                <a:ln>
                  <a:noFill/>
                </a:ln>
                <a:solidFill>
                  <a:prstClr val="black"/>
                </a:solidFill>
                <a:effectLst/>
                <a:uLnTx/>
                <a:uFillTx/>
                <a:latin typeface="Gill Sans MT" panose="020B0502020104020203" pitchFamily="34" charset="0"/>
                <a:ea typeface="Source Sans Pro"/>
                <a:cs typeface="Source Sans Pro"/>
                <a:sym typeface="Source Sans Pro"/>
              </a:rPr>
              <a:t> can </a:t>
            </a:r>
            <a:r>
              <a:rPr kumimoji="0" lang="en-US" sz="2600" i="0" u="none" strike="noStrike" kern="1200" cap="none" spc="0" normalizeH="0" baseline="0" noProof="0" dirty="0">
                <a:ln>
                  <a:noFill/>
                </a:ln>
                <a:solidFill>
                  <a:prstClr val="black"/>
                </a:solidFill>
                <a:effectLst/>
                <a:uLnTx/>
                <a:uFillTx/>
                <a:latin typeface="Gill Sans MT" panose="020B0502020104020203" pitchFamily="34" charset="0"/>
                <a:ea typeface="Source Sans Pro"/>
                <a:cs typeface="Source Sans Pro"/>
                <a:sym typeface="Source Sans Pro"/>
              </a:rPr>
              <a:t>promise </a:t>
            </a:r>
            <a:r>
              <a:rPr kumimoji="0" lang="en-US" sz="2600" b="1" i="0" u="none" strike="noStrike" kern="1200" cap="none" spc="0" normalizeH="0" baseline="0" noProof="0" dirty="0" smtClean="0">
                <a:ln>
                  <a:noFill/>
                </a:ln>
                <a:solidFill>
                  <a:prstClr val="black"/>
                </a:solidFill>
                <a:effectLst/>
                <a:uLnTx/>
                <a:uFillTx/>
                <a:latin typeface="Gill Sans MT" panose="020B0502020104020203" pitchFamily="34" charset="0"/>
                <a:ea typeface="Source Sans Pro"/>
                <a:cs typeface="Source Sans Pro"/>
                <a:sym typeface="Source Sans Pro"/>
              </a:rPr>
              <a:t>privacy</a:t>
            </a:r>
            <a:r>
              <a:rPr kumimoji="0" lang="en-US" sz="2600" i="0" u="none" strike="noStrike" kern="1200" cap="none" spc="0" normalizeH="0" baseline="0" noProof="0" dirty="0" smtClean="0">
                <a:ln>
                  <a:noFill/>
                </a:ln>
                <a:solidFill>
                  <a:prstClr val="black"/>
                </a:solidFill>
                <a:effectLst/>
                <a:uLnTx/>
                <a:uFillTx/>
                <a:latin typeface="Gill Sans MT" panose="020B0502020104020203" pitchFamily="34" charset="0"/>
                <a:ea typeface="Source Sans Pro"/>
                <a:cs typeface="Source Sans Pro"/>
                <a:sym typeface="Source Sans Pro"/>
              </a:rPr>
              <a:t>, </a:t>
            </a:r>
            <a:r>
              <a:rPr kumimoji="0" lang="en-US" sz="2600" i="0" u="none" strike="noStrike" kern="1200" cap="none" spc="0" normalizeH="0" baseline="0" noProof="0" dirty="0">
                <a:ln>
                  <a:noFill/>
                </a:ln>
                <a:solidFill>
                  <a:prstClr val="black"/>
                </a:solidFill>
                <a:effectLst/>
                <a:uLnTx/>
                <a:uFillTx/>
                <a:latin typeface="Gill Sans MT" panose="020B0502020104020203" pitchFamily="34" charset="0"/>
                <a:ea typeface="Source Sans Pro"/>
                <a:cs typeface="Source Sans Pro"/>
                <a:sym typeface="Source Sans Pro"/>
              </a:rPr>
              <a:t>i.e., that the information will be shared </a:t>
            </a:r>
            <a:endParaRPr kumimoji="0" lang="en-US" sz="2600" i="0" u="none" strike="noStrike" kern="1200" cap="none" spc="0" normalizeH="0" baseline="0" noProof="0" dirty="0" smtClean="0">
              <a:ln>
                <a:noFill/>
              </a:ln>
              <a:solidFill>
                <a:prstClr val="black"/>
              </a:solidFill>
              <a:effectLst/>
              <a:uLnTx/>
              <a:uFillTx/>
              <a:latin typeface="Gill Sans MT" panose="020B0502020104020203" pitchFamily="34" charset="0"/>
              <a:ea typeface="Source Sans Pro"/>
              <a:cs typeface="Source Sans Pro"/>
              <a:sym typeface="Source Sans Pro"/>
            </a:endParaRPr>
          </a:p>
          <a:p>
            <a:pPr marR="0" lvl="0" algn="ctr" defTabSz="914400" rtl="0" eaLnBrk="1" fontAlgn="auto" latinLnBrk="0" hangingPunct="1">
              <a:lnSpc>
                <a:spcPct val="100000"/>
              </a:lnSpc>
              <a:spcBef>
                <a:spcPts val="0"/>
              </a:spcBef>
              <a:spcAft>
                <a:spcPts val="0"/>
              </a:spcAft>
              <a:buClrTx/>
              <a:buSzTx/>
              <a:tabLst/>
              <a:defRPr/>
            </a:pPr>
            <a:r>
              <a:rPr kumimoji="0" lang="en-US" sz="2600" i="0" u="none" strike="noStrike" kern="1200" cap="none" spc="0" normalizeH="0" baseline="0" noProof="0" dirty="0" smtClean="0">
                <a:ln>
                  <a:noFill/>
                </a:ln>
                <a:solidFill>
                  <a:prstClr val="black"/>
                </a:solidFill>
                <a:effectLst/>
                <a:uLnTx/>
                <a:uFillTx/>
                <a:latin typeface="Gill Sans MT" panose="020B0502020104020203" pitchFamily="34" charset="0"/>
                <a:ea typeface="Source Sans Pro"/>
                <a:cs typeface="Source Sans Pro"/>
                <a:sym typeface="Source Sans Pro"/>
              </a:rPr>
              <a:t>with </a:t>
            </a:r>
            <a:r>
              <a:rPr kumimoji="0" lang="en-US" sz="2600" i="0" u="none" strike="noStrike" kern="1200" cap="none" spc="0" normalizeH="0" baseline="0" noProof="0" dirty="0">
                <a:ln>
                  <a:noFill/>
                </a:ln>
                <a:solidFill>
                  <a:prstClr val="black"/>
                </a:solidFill>
                <a:effectLst/>
                <a:uLnTx/>
                <a:uFillTx/>
                <a:latin typeface="Gill Sans MT" panose="020B0502020104020203" pitchFamily="34" charset="0"/>
                <a:ea typeface="Source Sans Pro"/>
                <a:cs typeface="Source Sans Pro"/>
                <a:sym typeface="Source Sans Pro"/>
              </a:rPr>
              <a:t>as few people as possible, only on a need-to-know </a:t>
            </a:r>
            <a:r>
              <a:rPr kumimoji="0" lang="en-US" sz="2600" i="0" u="none" strike="noStrike" kern="1200" cap="none" spc="0" normalizeH="0" baseline="0" noProof="0" dirty="0" smtClean="0">
                <a:ln>
                  <a:noFill/>
                </a:ln>
                <a:solidFill>
                  <a:prstClr val="black"/>
                </a:solidFill>
                <a:effectLst/>
                <a:uLnTx/>
                <a:uFillTx/>
                <a:latin typeface="Gill Sans MT" panose="020B0502020104020203" pitchFamily="34" charset="0"/>
                <a:ea typeface="Source Sans Pro"/>
                <a:cs typeface="Source Sans Pro"/>
                <a:sym typeface="Source Sans Pro"/>
              </a:rPr>
              <a:t>basis</a:t>
            </a:r>
            <a:endParaRPr kumimoji="0" lang="en-US" sz="260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10" name="Rounded Rectangle 9"/>
          <p:cNvSpPr/>
          <p:nvPr/>
        </p:nvSpPr>
        <p:spPr>
          <a:xfrm>
            <a:off x="353666" y="2069424"/>
            <a:ext cx="3659879" cy="3128741"/>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US" altLang="en-US" dirty="0">
              <a:solidFill>
                <a:prstClr val="black"/>
              </a:solidFill>
              <a:latin typeface="Gill Sans MT" panose="020B0502020104020203" pitchFamily="34" charset="0"/>
            </a:endParaRPr>
          </a:p>
        </p:txBody>
      </p:sp>
      <p:sp>
        <p:nvSpPr>
          <p:cNvPr id="2" name="Google Shape;510;p48"/>
          <p:cNvSpPr txBox="1">
            <a:spLocks/>
          </p:cNvSpPr>
          <p:nvPr/>
        </p:nvSpPr>
        <p:spPr>
          <a:xfrm>
            <a:off x="353666" y="287120"/>
            <a:ext cx="11331112" cy="1125135"/>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ts val="0"/>
              </a:spcBef>
              <a:buClr>
                <a:prstClr val="white"/>
              </a:buClr>
              <a:buSzPts val="4400"/>
              <a:defRPr/>
            </a:pPr>
            <a:r>
              <a:rPr lang="en-US" b="1" dirty="0">
                <a:ln>
                  <a:solidFill>
                    <a:schemeClr val="accent1">
                      <a:lumMod val="50000"/>
                    </a:schemeClr>
                  </a:solidFill>
                </a:ln>
                <a:solidFill>
                  <a:prstClr val="white"/>
                </a:solidFill>
                <a:latin typeface="Gill Sans MT" panose="020B0502020104020203" pitchFamily="34" charset="0"/>
                <a:ea typeface="Century Gothic"/>
                <a:cs typeface="Century Gothic"/>
                <a:sym typeface="Century Gothic"/>
              </a:rPr>
              <a:t>Title IX and Your </a:t>
            </a:r>
            <a:r>
              <a:rPr lang="en-US" b="1" dirty="0" smtClean="0">
                <a:ln>
                  <a:solidFill>
                    <a:schemeClr val="accent1">
                      <a:lumMod val="50000"/>
                    </a:schemeClr>
                  </a:solidFill>
                </a:ln>
                <a:solidFill>
                  <a:prstClr val="white"/>
                </a:solidFill>
                <a:latin typeface="Gill Sans MT" panose="020B0502020104020203" pitchFamily="34" charset="0"/>
                <a:ea typeface="Century Gothic"/>
                <a:cs typeface="Century Gothic"/>
                <a:sym typeface="Century Gothic"/>
              </a:rPr>
              <a:t>Role</a:t>
            </a:r>
            <a:endParaRPr lang="en-US" b="1" dirty="0">
              <a:ln>
                <a:solidFill>
                  <a:schemeClr val="accent1">
                    <a:lumMod val="50000"/>
                  </a:schemeClr>
                </a:solidFill>
              </a:ln>
              <a:solidFill>
                <a:prstClr val="white"/>
              </a:solidFill>
              <a:latin typeface="Gill Sans MT" panose="020B0502020104020203" pitchFamily="34" charset="0"/>
              <a:ea typeface="Century Gothic"/>
              <a:cs typeface="Century Gothic"/>
              <a:sym typeface="Century Gothic"/>
            </a:endParaRPr>
          </a:p>
        </p:txBody>
      </p:sp>
      <p:sp>
        <p:nvSpPr>
          <p:cNvPr id="9" name="TextBox 8"/>
          <p:cNvSpPr txBox="1"/>
          <p:nvPr/>
        </p:nvSpPr>
        <p:spPr>
          <a:xfrm>
            <a:off x="5754277" y="2525056"/>
            <a:ext cx="5934429" cy="2015936"/>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strike="noStrike" kern="1200" cap="none" spc="0" normalizeH="0" baseline="0" noProof="0" dirty="0" smtClean="0">
                <a:ln>
                  <a:noFill/>
                </a:ln>
                <a:effectLst/>
                <a:uLnTx/>
                <a:uFillTx/>
                <a:latin typeface="Gill Sans MT" panose="020B0502020104020203" pitchFamily="34" charset="0"/>
              </a:rPr>
              <a:t>Unless you are </a:t>
            </a:r>
            <a:r>
              <a:rPr lang="en-US" sz="2500" b="1" dirty="0" smtClean="0">
                <a:latin typeface="Gill Sans MT" panose="020B0502020104020203" pitchFamily="34" charset="0"/>
              </a:rPr>
              <a:t>a Confidential Resource or Confidential Advocate,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dirty="0" smtClean="0">
                <a:latin typeface="Gill Sans MT" panose="020B0502020104020203" pitchFamily="34" charset="0"/>
              </a:rPr>
              <a:t>you </a:t>
            </a:r>
            <a:r>
              <a:rPr kumimoji="0" lang="en-US" sz="2500" b="1" i="0" strike="noStrike" kern="1200" cap="none" spc="0" normalizeH="0" baseline="0" noProof="0" dirty="0" smtClean="0">
                <a:ln>
                  <a:noFill/>
                </a:ln>
                <a:effectLst/>
                <a:uLnTx/>
                <a:uFillTx/>
                <a:latin typeface="Gill Sans MT" panose="020B0502020104020203" pitchFamily="34" charset="0"/>
              </a:rPr>
              <a:t>cannot promise confidentiality </a:t>
            </a:r>
            <a:r>
              <a:rPr kumimoji="0" lang="en-US" sz="2500" b="1" i="0" u="none" strike="noStrike" kern="1200" cap="none" spc="0" normalizeH="0" baseline="0" noProof="0" dirty="0" smtClean="0">
                <a:ln>
                  <a:noFill/>
                </a:ln>
                <a:effectLst/>
                <a:uLnTx/>
                <a:uFillTx/>
                <a:latin typeface="Gill Sans MT" panose="020B0502020104020203" pitchFamily="34" charset="0"/>
              </a:rPr>
              <a:t>and are required to inform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smtClean="0">
                <a:ln>
                  <a:noFill/>
                </a:ln>
                <a:effectLst/>
                <a:uLnTx/>
                <a:uFillTx/>
                <a:latin typeface="Gill Sans MT" panose="020B0502020104020203" pitchFamily="34" charset="0"/>
              </a:rPr>
              <a:t>the Title IX Coordinator.</a:t>
            </a:r>
            <a:endParaRPr kumimoji="0" lang="en-US" sz="2500" b="1" i="0" u="none" strike="noStrike" kern="1200" cap="none" spc="0" normalizeH="0" baseline="0" noProof="0" dirty="0">
              <a:ln>
                <a:noFill/>
              </a:ln>
              <a:effectLst/>
              <a:uLnTx/>
              <a:uFillTx/>
              <a:latin typeface="Gill Sans MT" panose="020B0502020104020203" pitchFamily="34" charset="0"/>
            </a:endParaRPr>
          </a:p>
        </p:txBody>
      </p:sp>
      <p:sp>
        <p:nvSpPr>
          <p:cNvPr id="4" name="Rectangle 3"/>
          <p:cNvSpPr/>
          <p:nvPr/>
        </p:nvSpPr>
        <p:spPr>
          <a:xfrm>
            <a:off x="450373" y="2208788"/>
            <a:ext cx="3466463" cy="2850011"/>
          </a:xfrm>
          <a:prstGeom prst="rect">
            <a:avLst/>
          </a:prstGeom>
        </p:spPr>
        <p:txBody>
          <a:bodyPr wrap="square">
            <a:spAutoFit/>
          </a:bodyPr>
          <a:lstStyle/>
          <a:p>
            <a:pPr lvl="0" algn="ctr">
              <a:lnSpc>
                <a:spcPct val="80000"/>
              </a:lnSpc>
              <a:buClr>
                <a:prstClr val="white"/>
              </a:buClr>
              <a:buSzPts val="4400"/>
              <a:defRPr/>
            </a:pPr>
            <a:r>
              <a:rPr lang="en-US" sz="2800" b="1" dirty="0">
                <a:latin typeface="Gill Sans MT" panose="020B0502020104020203" pitchFamily="34" charset="0"/>
                <a:ea typeface="Century Gothic"/>
                <a:cs typeface="Century Gothic"/>
                <a:sym typeface="Century Gothic"/>
              </a:rPr>
              <a:t>If </a:t>
            </a:r>
            <a:r>
              <a:rPr lang="en-US" sz="2800" b="1" dirty="0" smtClean="0">
                <a:latin typeface="Gill Sans MT" panose="020B0502020104020203" pitchFamily="34" charset="0"/>
                <a:ea typeface="Century Gothic"/>
                <a:cs typeface="Century Gothic"/>
                <a:sym typeface="Century Gothic"/>
              </a:rPr>
              <a:t>someone discloses sex discrimination or gender-based violence to you; </a:t>
            </a:r>
          </a:p>
          <a:p>
            <a:pPr lvl="0" algn="ctr">
              <a:lnSpc>
                <a:spcPct val="80000"/>
              </a:lnSpc>
              <a:buClr>
                <a:prstClr val="white"/>
              </a:buClr>
              <a:buSzPts val="4400"/>
              <a:defRPr/>
            </a:pPr>
            <a:r>
              <a:rPr lang="en-US" sz="2800" b="1" dirty="0" smtClean="0">
                <a:latin typeface="Gill Sans MT" panose="020B0502020104020203" pitchFamily="34" charset="0"/>
                <a:ea typeface="Century Gothic"/>
                <a:cs typeface="Century Gothic"/>
                <a:sym typeface="Century Gothic"/>
              </a:rPr>
              <a:t>or you become aware of an incident</a:t>
            </a:r>
          </a:p>
        </p:txBody>
      </p:sp>
      <p:sp>
        <p:nvSpPr>
          <p:cNvPr id="11" name="Google Shape;512;p48"/>
          <p:cNvSpPr/>
          <p:nvPr/>
        </p:nvSpPr>
        <p:spPr>
          <a:xfrm>
            <a:off x="4253091" y="2900958"/>
            <a:ext cx="1261639" cy="1180617"/>
          </a:xfrm>
          <a:prstGeom prst="rightArrow">
            <a:avLst>
              <a:gd name="adj1" fmla="val 50000"/>
              <a:gd name="adj2" fmla="val 50000"/>
            </a:avLst>
          </a:prstGeom>
          <a:solidFill>
            <a:schemeClr val="tx1"/>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Rounded Rectangle 11"/>
          <p:cNvSpPr/>
          <p:nvPr/>
        </p:nvSpPr>
        <p:spPr>
          <a:xfrm>
            <a:off x="2765933" y="5619373"/>
            <a:ext cx="6664839" cy="885349"/>
          </a:xfrm>
          <a:prstGeom prst="roundRect">
            <a:avLst/>
          </a:prstGeom>
          <a:solidFill>
            <a:schemeClr val="accent6">
              <a:lumMod val="60000"/>
              <a:lumOff val="40000"/>
            </a:schemeClr>
          </a:solid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endParaRPr lang="en-US" sz="1000" b="1" dirty="0" smtClean="0">
              <a:solidFill>
                <a:prstClr val="black"/>
              </a:solidFill>
              <a:latin typeface="Gill Sans MT" panose="020B0502020104020203" pitchFamily="34" charset="0"/>
              <a:ea typeface="Source Sans Pro"/>
              <a:cs typeface="Source Sans Pro"/>
              <a:sym typeface="Source Sans Pro"/>
            </a:endParaRPr>
          </a:p>
          <a:p>
            <a:pPr marR="0" lvl="0" algn="ctr" defTabSz="914400" rtl="0" eaLnBrk="1" fontAlgn="auto" latinLnBrk="0" hangingPunct="1">
              <a:lnSpc>
                <a:spcPct val="100000"/>
              </a:lnSpc>
              <a:spcBef>
                <a:spcPts val="0"/>
              </a:spcBef>
              <a:spcAft>
                <a:spcPts val="0"/>
              </a:spcAft>
              <a:buClrTx/>
              <a:buSzTx/>
              <a:tabLst/>
              <a:defRPr/>
            </a:pPr>
            <a:r>
              <a:rPr lang="en-US" sz="2600" b="1" dirty="0" smtClean="0">
                <a:solidFill>
                  <a:prstClr val="black"/>
                </a:solidFill>
                <a:latin typeface="Gill Sans MT" panose="020B0502020104020203" pitchFamily="34" charset="0"/>
                <a:ea typeface="Source Sans Pro"/>
                <a:cs typeface="Source Sans Pro"/>
                <a:sym typeface="Source Sans Pro"/>
              </a:rPr>
              <a:t>What can you promise?</a:t>
            </a:r>
          </a:p>
          <a:p>
            <a:pPr marR="0" lvl="0" algn="ctr" defTabSz="914400" rtl="0" eaLnBrk="1" fontAlgn="auto" latinLnBrk="0" hangingPunct="1">
              <a:lnSpc>
                <a:spcPct val="100000"/>
              </a:lnSpc>
              <a:spcBef>
                <a:spcPts val="0"/>
              </a:spcBef>
              <a:spcAft>
                <a:spcPts val="0"/>
              </a:spcAft>
              <a:buClrTx/>
              <a:buSzTx/>
              <a:tabLst/>
              <a:defRPr/>
            </a:pPr>
            <a:endParaRPr kumimoji="0" lang="en-US" sz="10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Tree>
    <p:extLst>
      <p:ext uri="{BB962C8B-B14F-4D97-AF65-F5344CB8AC3E}">
        <p14:creationId xmlns:p14="http://schemas.microsoft.com/office/powerpoint/2010/main" val="184282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752224" y="2752140"/>
            <a:ext cx="10793688" cy="2000548"/>
          </a:xfrm>
          <a:prstGeom prst="rect">
            <a:avLst/>
          </a:prstGeom>
          <a:noFill/>
          <a:ln>
            <a:noFill/>
          </a:ln>
        </p:spPr>
        <p:txBody>
          <a:bodyPr wrap="square" rtlCol="0">
            <a:spAutoFit/>
          </a:bodyPr>
          <a:lstStyle/>
          <a:p>
            <a:pPr marL="285750" lvl="0" indent="-285750">
              <a:buFont typeface="Arial" panose="020B0604020202020204" pitchFamily="34" charset="0"/>
              <a:buChar char="•"/>
            </a:pPr>
            <a:r>
              <a:rPr lang="en-US" sz="2800"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Someone </a:t>
            </a:r>
            <a:r>
              <a:rPr lang="en-US" sz="2800" b="1" u="sng"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reports</a:t>
            </a:r>
            <a:r>
              <a:rPr lang="en-US" sz="2800"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 an incident to you or </a:t>
            </a:r>
            <a:r>
              <a:rPr lang="en-US" sz="2800" b="1" u="sng"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discloses</a:t>
            </a:r>
            <a:r>
              <a:rPr lang="en-US" sz="2800"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 information to you</a:t>
            </a:r>
          </a:p>
          <a:p>
            <a:pPr lvl="0"/>
            <a:endParaRPr lang="en-US" dirty="0" smtClean="0">
              <a:solidFill>
                <a:prstClr val="black"/>
              </a:solidFill>
              <a:latin typeface="Gill Sans MT" panose="020B0502020104020203" pitchFamily="34" charset="0"/>
              <a:ea typeface="Calibri" panose="020F0502020204030204" pitchFamily="34" charset="0"/>
              <a:cs typeface="Helvetica" panose="020B0604020202020204" pitchFamily="34" charset="0"/>
            </a:endParaRPr>
          </a:p>
          <a:p>
            <a:pPr marL="285750" lvl="0" indent="-285750">
              <a:buFont typeface="Arial" panose="020B0604020202020204" pitchFamily="34" charset="0"/>
              <a:buChar char="•"/>
            </a:pPr>
            <a:r>
              <a:rPr lang="en-US" sz="2800"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You </a:t>
            </a:r>
            <a:r>
              <a:rPr lang="en-US" sz="2800" b="1" u="sng"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observe</a:t>
            </a:r>
            <a:r>
              <a:rPr lang="en-US" sz="2800"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 the incident or conduct</a:t>
            </a:r>
          </a:p>
          <a:p>
            <a:pPr lvl="0"/>
            <a:endParaRPr lang="en-US" dirty="0" smtClean="0">
              <a:solidFill>
                <a:prstClr val="black"/>
              </a:solidFill>
              <a:latin typeface="Gill Sans MT" panose="020B0502020104020203" pitchFamily="34" charset="0"/>
              <a:ea typeface="Calibri" panose="020F0502020204030204" pitchFamily="34" charset="0"/>
              <a:cs typeface="Helvetica" panose="020B0604020202020204" pitchFamily="34" charset="0"/>
            </a:endParaRPr>
          </a:p>
          <a:p>
            <a:pPr marL="285750" lvl="0" indent="-285750">
              <a:buFont typeface="Arial" panose="020B0604020202020204" pitchFamily="34" charset="0"/>
              <a:buChar char="•"/>
            </a:pPr>
            <a:r>
              <a:rPr lang="en-US" sz="2800"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You </a:t>
            </a:r>
            <a:r>
              <a:rPr lang="en-US" sz="2800" b="1" u="sng"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become aware</a:t>
            </a:r>
            <a:r>
              <a:rPr lang="en-US" sz="2800" b="1"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 </a:t>
            </a:r>
            <a:r>
              <a:rPr lang="en-US" sz="2800" dirty="0" smtClean="0">
                <a:solidFill>
                  <a:prstClr val="black"/>
                </a:solidFill>
                <a:latin typeface="Gill Sans MT" panose="020B0502020104020203" pitchFamily="34" charset="0"/>
                <a:ea typeface="Calibri" panose="020F0502020204030204" pitchFamily="34" charset="0"/>
                <a:cs typeface="Helvetica" panose="020B0604020202020204" pitchFamily="34" charset="0"/>
              </a:rPr>
              <a:t>of an incident through a third party </a:t>
            </a:r>
          </a:p>
        </p:txBody>
      </p:sp>
      <p:sp>
        <p:nvSpPr>
          <p:cNvPr id="12" name="Google Shape;510;p48"/>
          <p:cNvSpPr txBox="1">
            <a:spLocks/>
          </p:cNvSpPr>
          <p:nvPr/>
        </p:nvSpPr>
        <p:spPr>
          <a:xfrm>
            <a:off x="414986" y="511509"/>
            <a:ext cx="11331112" cy="1425648"/>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ts val="0"/>
              </a:spcBef>
              <a:buClr>
                <a:prstClr val="white"/>
              </a:buClr>
              <a:buSzPts val="4400"/>
              <a:defRPr/>
            </a:pPr>
            <a:r>
              <a:rPr lang="en-US" b="1" dirty="0" smtClean="0">
                <a:ln>
                  <a:solidFill>
                    <a:schemeClr val="accent1">
                      <a:lumMod val="50000"/>
                    </a:schemeClr>
                  </a:solidFill>
                </a:ln>
                <a:solidFill>
                  <a:prstClr val="white"/>
                </a:solidFill>
                <a:latin typeface="Gill Sans MT" panose="020B0502020104020203" pitchFamily="34" charset="0"/>
                <a:ea typeface="Century Gothic"/>
                <a:cs typeface="Century Gothic"/>
                <a:sym typeface="Century Gothic"/>
              </a:rPr>
              <a:t>How Could You Become Aware of an Incident?</a:t>
            </a:r>
            <a:endParaRPr lang="en-US" b="1" dirty="0">
              <a:ln>
                <a:solidFill>
                  <a:schemeClr val="accent1">
                    <a:lumMod val="50000"/>
                  </a:schemeClr>
                </a:solidFill>
              </a:ln>
              <a:solidFill>
                <a:prstClr val="white"/>
              </a:solidFill>
              <a:latin typeface="Gill Sans MT" panose="020B0502020104020203" pitchFamily="34" charset="0"/>
              <a:ea typeface="Century Gothic"/>
              <a:cs typeface="Century Gothic"/>
              <a:sym typeface="Century Gothic"/>
            </a:endParaRPr>
          </a:p>
        </p:txBody>
      </p:sp>
    </p:spTree>
    <p:extLst>
      <p:ext uri="{BB962C8B-B14F-4D97-AF65-F5344CB8AC3E}">
        <p14:creationId xmlns:p14="http://schemas.microsoft.com/office/powerpoint/2010/main" val="1237349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oogle Shape;510;p48"/>
          <p:cNvSpPr txBox="1">
            <a:spLocks/>
          </p:cNvSpPr>
          <p:nvPr/>
        </p:nvSpPr>
        <p:spPr>
          <a:xfrm>
            <a:off x="291586" y="435597"/>
            <a:ext cx="11579469" cy="1517751"/>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ts val="0"/>
              </a:spcBef>
              <a:buClr>
                <a:schemeClr val="lt1"/>
              </a:buClr>
              <a:buSzPts val="4400"/>
              <a:buFont typeface="Century Gothic"/>
              <a:buNone/>
            </a:pPr>
            <a:r>
              <a:rPr lang="en-US" b="1" dirty="0" smtClean="0">
                <a:solidFill>
                  <a:schemeClr val="lt1"/>
                </a:solidFill>
                <a:latin typeface="Gill Sans MT" panose="020B0502020104020203" pitchFamily="34" charset="0"/>
                <a:ea typeface="Century Gothic"/>
                <a:cs typeface="Century Gothic"/>
                <a:sym typeface="Century Gothic"/>
              </a:rPr>
              <a:t>What Should You Inform the Title IX Coordinator?</a:t>
            </a:r>
            <a:endParaRPr lang="en-US" b="1" dirty="0">
              <a:solidFill>
                <a:schemeClr val="lt1"/>
              </a:solidFill>
              <a:latin typeface="Gill Sans MT" panose="020B0502020104020203" pitchFamily="34" charset="0"/>
              <a:ea typeface="Century Gothic"/>
              <a:cs typeface="Century Gothic"/>
              <a:sym typeface="Century Gothic"/>
            </a:endParaRPr>
          </a:p>
        </p:txBody>
      </p:sp>
      <p:sp>
        <p:nvSpPr>
          <p:cNvPr id="3" name="Google Shape;511;p48"/>
          <p:cNvSpPr txBox="1">
            <a:spLocks/>
          </p:cNvSpPr>
          <p:nvPr/>
        </p:nvSpPr>
        <p:spPr>
          <a:xfrm>
            <a:off x="806997" y="2350012"/>
            <a:ext cx="10754479" cy="2451716"/>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70000"/>
              </a:lnSpc>
              <a:spcBef>
                <a:spcPts val="600"/>
              </a:spcBef>
              <a:buClr>
                <a:schemeClr val="dk1"/>
              </a:buClr>
              <a:buSzPts val="2040"/>
              <a:buNone/>
            </a:pPr>
            <a:endParaRPr lang="en-US" sz="1200" dirty="0" smtClean="0">
              <a:solidFill>
                <a:schemeClr val="dk1"/>
              </a:solidFill>
              <a:latin typeface="Gill Sans MT" panose="020B0502020104020203" pitchFamily="34" charset="0"/>
              <a:ea typeface="Calibri"/>
              <a:cs typeface="Calibri"/>
              <a:sym typeface="Calibri"/>
            </a:endParaRPr>
          </a:p>
          <a:p>
            <a:pPr lvl="1">
              <a:lnSpc>
                <a:spcPct val="70000"/>
              </a:lnSpc>
              <a:spcBef>
                <a:spcPts val="600"/>
              </a:spcBef>
              <a:spcAft>
                <a:spcPts val="600"/>
              </a:spcAft>
              <a:buClr>
                <a:schemeClr val="dk1"/>
              </a:buClr>
              <a:buSzPts val="2040"/>
            </a:pPr>
            <a:r>
              <a:rPr lang="en-US" sz="2800" b="1" dirty="0" smtClean="0">
                <a:solidFill>
                  <a:schemeClr val="dk1"/>
                </a:solidFill>
                <a:latin typeface="Gill Sans MT" panose="020B0502020104020203" pitchFamily="34" charset="0"/>
                <a:ea typeface="Calibri"/>
                <a:cs typeface="Calibri"/>
                <a:sym typeface="Calibri"/>
              </a:rPr>
              <a:t>Names </a:t>
            </a:r>
            <a:r>
              <a:rPr lang="en-US" sz="2800" dirty="0" smtClean="0">
                <a:solidFill>
                  <a:schemeClr val="dk1"/>
                </a:solidFill>
                <a:latin typeface="Gill Sans MT" panose="020B0502020104020203" pitchFamily="34" charset="0"/>
                <a:ea typeface="Calibri"/>
                <a:cs typeface="Calibri"/>
                <a:sym typeface="Calibri"/>
              </a:rPr>
              <a:t>of persons involved, including witnesses</a:t>
            </a:r>
          </a:p>
          <a:p>
            <a:pPr marL="457200" lvl="1" indent="0">
              <a:lnSpc>
                <a:spcPct val="70000"/>
              </a:lnSpc>
              <a:spcBef>
                <a:spcPts val="600"/>
              </a:spcBef>
              <a:spcAft>
                <a:spcPts val="600"/>
              </a:spcAft>
              <a:buClr>
                <a:schemeClr val="dk1"/>
              </a:buClr>
              <a:buSzPts val="2040"/>
              <a:buNone/>
            </a:pPr>
            <a:endParaRPr lang="en-US" sz="1800" dirty="0" smtClean="0">
              <a:solidFill>
                <a:schemeClr val="dk1"/>
              </a:solidFill>
              <a:latin typeface="Gill Sans MT" panose="020B0502020104020203" pitchFamily="34" charset="0"/>
              <a:ea typeface="Calibri"/>
              <a:cs typeface="Calibri"/>
              <a:sym typeface="Calibri"/>
            </a:endParaRPr>
          </a:p>
          <a:p>
            <a:pPr lvl="1">
              <a:lnSpc>
                <a:spcPct val="70000"/>
              </a:lnSpc>
              <a:spcBef>
                <a:spcPts val="600"/>
              </a:spcBef>
              <a:spcAft>
                <a:spcPts val="600"/>
              </a:spcAft>
              <a:buClr>
                <a:schemeClr val="dk1"/>
              </a:buClr>
              <a:buSzPts val="2040"/>
            </a:pPr>
            <a:r>
              <a:rPr lang="en-US" sz="2800" b="1" dirty="0" smtClean="0">
                <a:solidFill>
                  <a:schemeClr val="dk1"/>
                </a:solidFill>
                <a:latin typeface="Gill Sans MT" panose="020B0502020104020203" pitchFamily="34" charset="0"/>
                <a:ea typeface="Calibri"/>
                <a:cs typeface="Calibri"/>
                <a:sym typeface="Calibri"/>
              </a:rPr>
              <a:t>Description</a:t>
            </a:r>
            <a:r>
              <a:rPr lang="en-US" sz="2800" dirty="0" smtClean="0">
                <a:solidFill>
                  <a:schemeClr val="dk1"/>
                </a:solidFill>
                <a:latin typeface="Gill Sans MT" panose="020B0502020104020203" pitchFamily="34" charset="0"/>
                <a:ea typeface="Calibri"/>
                <a:cs typeface="Calibri"/>
                <a:sym typeface="Calibri"/>
              </a:rPr>
              <a:t> of incident(s), including date, time, location</a:t>
            </a:r>
          </a:p>
          <a:p>
            <a:pPr marL="457200" lvl="1" indent="0">
              <a:lnSpc>
                <a:spcPct val="70000"/>
              </a:lnSpc>
              <a:spcBef>
                <a:spcPts val="600"/>
              </a:spcBef>
              <a:spcAft>
                <a:spcPts val="600"/>
              </a:spcAft>
              <a:buClr>
                <a:schemeClr val="dk1"/>
              </a:buClr>
              <a:buSzPts val="2040"/>
              <a:buNone/>
            </a:pPr>
            <a:endParaRPr lang="en-US" sz="1800" dirty="0" smtClean="0">
              <a:solidFill>
                <a:schemeClr val="dk1"/>
              </a:solidFill>
              <a:latin typeface="Gill Sans MT" panose="020B0502020104020203" pitchFamily="34" charset="0"/>
              <a:ea typeface="Calibri"/>
              <a:cs typeface="Calibri"/>
              <a:sym typeface="Calibri"/>
            </a:endParaRPr>
          </a:p>
          <a:p>
            <a:pPr lvl="1">
              <a:lnSpc>
                <a:spcPct val="70000"/>
              </a:lnSpc>
              <a:spcBef>
                <a:spcPts val="600"/>
              </a:spcBef>
              <a:spcAft>
                <a:spcPts val="600"/>
              </a:spcAft>
              <a:buClr>
                <a:schemeClr val="dk1"/>
              </a:buClr>
              <a:buSzPts val="2040"/>
            </a:pPr>
            <a:r>
              <a:rPr lang="en-US" sz="2800" b="1" dirty="0" smtClean="0">
                <a:solidFill>
                  <a:schemeClr val="dk1"/>
                </a:solidFill>
                <a:latin typeface="Gill Sans MT" panose="020B0502020104020203" pitchFamily="34" charset="0"/>
                <a:ea typeface="Calibri"/>
                <a:cs typeface="Calibri"/>
                <a:sym typeface="Calibri"/>
              </a:rPr>
              <a:t>Any other evidence</a:t>
            </a:r>
            <a:endParaRPr lang="en-US" sz="2800" b="1" dirty="0" smtClean="0">
              <a:solidFill>
                <a:schemeClr val="dk1"/>
              </a:solidFill>
              <a:latin typeface="Gill Sans MT" panose="020B0502020104020203" pitchFamily="34" charset="0"/>
              <a:ea typeface="Source Sans Pro"/>
              <a:cs typeface="Source Sans Pro"/>
              <a:sym typeface="Source Sans Pro"/>
            </a:endParaRPr>
          </a:p>
        </p:txBody>
      </p:sp>
      <p:sp>
        <p:nvSpPr>
          <p:cNvPr id="10" name="Google Shape;510;p48"/>
          <p:cNvSpPr txBox="1">
            <a:spLocks/>
          </p:cNvSpPr>
          <p:nvPr/>
        </p:nvSpPr>
        <p:spPr>
          <a:xfrm>
            <a:off x="330270" y="5025139"/>
            <a:ext cx="11540785" cy="1466559"/>
          </a:xfrm>
          <a:prstGeom prst="roundRect">
            <a:avLst/>
          </a:prstGeom>
          <a:solidFill>
            <a:schemeClr val="accent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80000"/>
              </a:lnSpc>
              <a:spcBef>
                <a:spcPts val="0"/>
              </a:spcBef>
              <a:spcAft>
                <a:spcPts val="0"/>
              </a:spcAft>
              <a:buClr>
                <a:prstClr val="white"/>
              </a:buClr>
              <a:buSzPts val="4400"/>
              <a:buFontTx/>
              <a:buNone/>
              <a:tabLst/>
              <a:defRPr/>
            </a:pPr>
            <a:r>
              <a:rPr lang="en-US" sz="3200" b="1" dirty="0" smtClean="0">
                <a:latin typeface="Gill Sans MT" panose="020B0502020104020203" pitchFamily="34" charset="0"/>
              </a:rPr>
              <a:t>Remember: </a:t>
            </a:r>
          </a:p>
          <a:p>
            <a:pPr marL="0" marR="0" lvl="0" indent="0" algn="ctr" defTabSz="914400" rtl="0" eaLnBrk="1" fontAlgn="auto" latinLnBrk="0" hangingPunct="1">
              <a:lnSpc>
                <a:spcPct val="80000"/>
              </a:lnSpc>
              <a:spcBef>
                <a:spcPts val="0"/>
              </a:spcBef>
              <a:spcAft>
                <a:spcPts val="0"/>
              </a:spcAft>
              <a:buClr>
                <a:prstClr val="white"/>
              </a:buClr>
              <a:buSzPts val="4400"/>
              <a:buFontTx/>
              <a:buNone/>
              <a:tabLst/>
              <a:defRPr/>
            </a:pPr>
            <a:r>
              <a:rPr kumimoji="0" lang="en-US" sz="3200" b="1" i="0" u="none" strike="noStrike" kern="1200" cap="none" spc="0" normalizeH="0" baseline="0" noProof="0" dirty="0" smtClean="0">
                <a:ln>
                  <a:noFill/>
                </a:ln>
                <a:effectLst/>
                <a:uLnTx/>
                <a:uFillTx/>
                <a:latin typeface="Gill Sans MT" panose="020B0502020104020203" pitchFamily="34" charset="0"/>
              </a:rPr>
              <a:t>You do not need to make </a:t>
            </a:r>
            <a:r>
              <a:rPr lang="en-US" sz="3200" b="1" dirty="0" smtClean="0">
                <a:latin typeface="Gill Sans MT" panose="020B0502020104020203" pitchFamily="34" charset="0"/>
              </a:rPr>
              <a:t>your</a:t>
            </a:r>
            <a:r>
              <a:rPr kumimoji="0" lang="en-US" sz="3200" b="1" i="0" u="none" strike="noStrike" kern="1200" cap="none" spc="0" normalizeH="0" baseline="0" noProof="0" dirty="0" smtClean="0">
                <a:ln>
                  <a:noFill/>
                </a:ln>
                <a:effectLst/>
                <a:uLnTx/>
                <a:uFillTx/>
                <a:latin typeface="Gill Sans MT" panose="020B0502020104020203" pitchFamily="34" charset="0"/>
              </a:rPr>
              <a:t> own assessment </a:t>
            </a:r>
          </a:p>
          <a:p>
            <a:pPr marL="0" marR="0" lvl="0" indent="0" algn="ctr" defTabSz="914400" rtl="0" eaLnBrk="1" fontAlgn="auto" latinLnBrk="0" hangingPunct="1">
              <a:lnSpc>
                <a:spcPct val="80000"/>
              </a:lnSpc>
              <a:spcBef>
                <a:spcPts val="0"/>
              </a:spcBef>
              <a:spcAft>
                <a:spcPts val="0"/>
              </a:spcAft>
              <a:buClr>
                <a:prstClr val="white"/>
              </a:buClr>
              <a:buSzPts val="4400"/>
              <a:buFontTx/>
              <a:buNone/>
              <a:tabLst/>
              <a:defRPr/>
            </a:pPr>
            <a:r>
              <a:rPr kumimoji="0" lang="en-US" sz="3200" b="1" i="0" u="none" strike="noStrike" kern="1200" cap="none" spc="0" normalizeH="0" baseline="0" noProof="0" dirty="0" smtClean="0">
                <a:ln>
                  <a:noFill/>
                </a:ln>
                <a:effectLst/>
                <a:uLnTx/>
                <a:uFillTx/>
                <a:latin typeface="Gill Sans MT" panose="020B0502020104020203" pitchFamily="34" charset="0"/>
              </a:rPr>
              <a:t>as to whether an actual violation occurred</a:t>
            </a:r>
            <a:endParaRPr kumimoji="0" lang="en-US" sz="3200" b="1" i="0" u="none" strike="noStrike" kern="1200" cap="none" spc="0" normalizeH="0" baseline="0" noProof="0" dirty="0">
              <a:ln>
                <a:noFill/>
              </a:ln>
              <a:effectLst/>
              <a:uLnTx/>
              <a:uFillTx/>
              <a:latin typeface="Gill Sans MT" panose="020B0502020104020203" pitchFamily="34" charset="0"/>
              <a:ea typeface="Century Gothic"/>
              <a:cs typeface="Century Gothic"/>
              <a:sym typeface="Century Gothic"/>
            </a:endParaRPr>
          </a:p>
        </p:txBody>
      </p:sp>
    </p:spTree>
    <p:extLst>
      <p:ext uri="{BB962C8B-B14F-4D97-AF65-F5344CB8AC3E}">
        <p14:creationId xmlns:p14="http://schemas.microsoft.com/office/powerpoint/2010/main" val="23335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oogle Shape;510;p48"/>
          <p:cNvSpPr txBox="1">
            <a:spLocks/>
          </p:cNvSpPr>
          <p:nvPr/>
        </p:nvSpPr>
        <p:spPr>
          <a:xfrm>
            <a:off x="386259" y="332951"/>
            <a:ext cx="11508701" cy="1305879"/>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ts val="0"/>
              </a:spcBef>
              <a:buClr>
                <a:schemeClr val="lt1"/>
              </a:buClr>
              <a:buSzPts val="4400"/>
              <a:buFont typeface="Century Gothic"/>
              <a:buNone/>
            </a:pPr>
            <a:r>
              <a:rPr lang="en-US" sz="3700" b="1" dirty="0" smtClean="0">
                <a:solidFill>
                  <a:schemeClr val="lt1"/>
                </a:solidFill>
                <a:latin typeface="Gill Sans MT" panose="020B0502020104020203" pitchFamily="34" charset="0"/>
                <a:ea typeface="Century Gothic"/>
                <a:cs typeface="Century Gothic"/>
                <a:sym typeface="Century Gothic"/>
              </a:rPr>
              <a:t>Basics </a:t>
            </a:r>
          </a:p>
          <a:p>
            <a:pPr algn="ctr">
              <a:lnSpc>
                <a:spcPct val="80000"/>
              </a:lnSpc>
              <a:spcBef>
                <a:spcPts val="0"/>
              </a:spcBef>
              <a:buClr>
                <a:schemeClr val="lt1"/>
              </a:buClr>
              <a:buSzPts val="4400"/>
              <a:buFont typeface="Century Gothic"/>
              <a:buNone/>
            </a:pPr>
            <a:r>
              <a:rPr lang="en-US" sz="3700" b="1" dirty="0">
                <a:solidFill>
                  <a:schemeClr val="lt1"/>
                </a:solidFill>
                <a:latin typeface="Gill Sans MT" panose="020B0502020104020203" pitchFamily="34" charset="0"/>
                <a:ea typeface="Century Gothic"/>
                <a:cs typeface="Century Gothic"/>
                <a:sym typeface="Century Gothic"/>
              </a:rPr>
              <a:t>I</a:t>
            </a:r>
            <a:r>
              <a:rPr lang="en-US" sz="3700" b="1" dirty="0" smtClean="0">
                <a:solidFill>
                  <a:schemeClr val="lt1"/>
                </a:solidFill>
                <a:latin typeface="Gill Sans MT" panose="020B0502020104020203" pitchFamily="34" charset="0"/>
                <a:ea typeface="Century Gothic"/>
                <a:cs typeface="Century Gothic"/>
                <a:sym typeface="Century Gothic"/>
              </a:rPr>
              <a:t>f someone comes to you to report</a:t>
            </a:r>
            <a:endParaRPr lang="en-US" sz="3700" b="1" dirty="0">
              <a:solidFill>
                <a:schemeClr val="lt1"/>
              </a:solidFill>
              <a:latin typeface="Gill Sans MT" panose="020B0502020104020203" pitchFamily="34" charset="0"/>
              <a:ea typeface="Century Gothic"/>
              <a:cs typeface="Century Gothic"/>
              <a:sym typeface="Century Gothic"/>
            </a:endParaRPr>
          </a:p>
        </p:txBody>
      </p:sp>
      <p:sp>
        <p:nvSpPr>
          <p:cNvPr id="5" name="TextBox 4"/>
          <p:cNvSpPr txBox="1"/>
          <p:nvPr/>
        </p:nvSpPr>
        <p:spPr>
          <a:xfrm>
            <a:off x="2345443" y="2207334"/>
            <a:ext cx="9422010" cy="846386"/>
          </a:xfrm>
          <a:prstGeom prst="rect">
            <a:avLst/>
          </a:prstGeom>
          <a:noFill/>
        </p:spPr>
        <p:txBody>
          <a:bodyPr wrap="square" rtlCol="0">
            <a:spAutoFit/>
          </a:bodyPr>
          <a:lstStyle/>
          <a:p>
            <a:endParaRPr lang="en-US" sz="800" b="1" dirty="0" smtClean="0">
              <a:latin typeface="Gill Sans MT" panose="020B0502020104020203" pitchFamily="34" charset="0"/>
            </a:endParaRPr>
          </a:p>
          <a:p>
            <a:r>
              <a:rPr lang="en-US" sz="3200" b="1" dirty="0" smtClean="0">
                <a:latin typeface="Gill Sans MT" panose="020B0502020104020203" pitchFamily="34" charset="0"/>
              </a:rPr>
              <a:t>Disclose that you cannot promise confidentiality</a:t>
            </a:r>
          </a:p>
          <a:p>
            <a:endParaRPr lang="en-US" sz="800" b="1" dirty="0">
              <a:latin typeface="Gill Sans MT" panose="020B0502020104020203" pitchFamily="34" charset="0"/>
            </a:endParaRPr>
          </a:p>
        </p:txBody>
      </p:sp>
      <p:sp>
        <p:nvSpPr>
          <p:cNvPr id="9" name="TextBox 8"/>
          <p:cNvSpPr txBox="1"/>
          <p:nvPr/>
        </p:nvSpPr>
        <p:spPr>
          <a:xfrm>
            <a:off x="674878" y="4178775"/>
            <a:ext cx="4354970" cy="1906905"/>
          </a:xfrm>
          <a:prstGeom prst="round2DiagRect">
            <a:avLst/>
          </a:prstGeom>
          <a:solidFill>
            <a:schemeClr val="accent5">
              <a:lumMod val="60000"/>
              <a:lumOff val="40000"/>
            </a:schemeClr>
          </a:solidFill>
          <a:ln w="22225">
            <a:noFill/>
          </a:ln>
        </p:spPr>
        <p:txBody>
          <a:bodyPr wrap="square" rtlCol="0">
            <a:spAutoFit/>
          </a:bodyPr>
          <a:lstStyle/>
          <a:p>
            <a:pPr algn="ctr"/>
            <a:r>
              <a:rPr lang="en-US" sz="2400" b="1" dirty="0" smtClean="0">
                <a:latin typeface="Gill Sans MT" panose="020B0502020104020203" pitchFamily="34" charset="0"/>
              </a:rPr>
              <a:t>If the individual wants to remain confidential </a:t>
            </a:r>
          </a:p>
          <a:p>
            <a:endParaRPr lang="en-US" sz="1000" b="1" dirty="0" smtClean="0">
              <a:latin typeface="Gill Sans MT" panose="020B0502020104020203" pitchFamily="34" charset="0"/>
            </a:endParaRPr>
          </a:p>
          <a:p>
            <a:pPr algn="ctr"/>
            <a:r>
              <a:rPr lang="en-US" sz="2400" dirty="0" smtClean="0">
                <a:latin typeface="Gill Sans MT" panose="020B0502020104020203" pitchFamily="34" charset="0"/>
              </a:rPr>
              <a:t>Provide contact information </a:t>
            </a:r>
          </a:p>
          <a:p>
            <a:pPr algn="ctr"/>
            <a:r>
              <a:rPr lang="en-US" sz="2400" dirty="0">
                <a:latin typeface="Gill Sans MT" panose="020B0502020104020203" pitchFamily="34" charset="0"/>
              </a:rPr>
              <a:t>f</a:t>
            </a:r>
            <a:r>
              <a:rPr lang="en-US" sz="2400" dirty="0" smtClean="0">
                <a:latin typeface="Gill Sans MT" panose="020B0502020104020203" pitchFamily="34" charset="0"/>
              </a:rPr>
              <a:t>or Confidential Resources</a:t>
            </a:r>
          </a:p>
        </p:txBody>
      </p:sp>
      <p:sp>
        <p:nvSpPr>
          <p:cNvPr id="12" name="TextBox 11"/>
          <p:cNvSpPr txBox="1"/>
          <p:nvPr/>
        </p:nvSpPr>
        <p:spPr>
          <a:xfrm>
            <a:off x="7056448" y="4178250"/>
            <a:ext cx="4504625" cy="1906905"/>
          </a:xfrm>
          <a:prstGeom prst="round2DiagRect">
            <a:avLst/>
          </a:prstGeom>
          <a:solidFill>
            <a:schemeClr val="bg1">
              <a:lumMod val="75000"/>
            </a:schemeClr>
          </a:solidFill>
          <a:ln w="22225">
            <a:noFill/>
          </a:ln>
        </p:spPr>
        <p:txBody>
          <a:bodyPr wrap="square" rtlCol="0">
            <a:spAutoFit/>
          </a:bodyPr>
          <a:lstStyle/>
          <a:p>
            <a:pPr algn="ctr"/>
            <a:r>
              <a:rPr lang="en-US" sz="2400" b="1" dirty="0" smtClean="0">
                <a:latin typeface="Gill Sans MT" panose="020B0502020104020203" pitchFamily="34" charset="0"/>
              </a:rPr>
              <a:t>If </a:t>
            </a:r>
            <a:r>
              <a:rPr lang="en-US" sz="2400" b="1" dirty="0">
                <a:latin typeface="Gill Sans MT" panose="020B0502020104020203" pitchFamily="34" charset="0"/>
              </a:rPr>
              <a:t>the individual wants to </a:t>
            </a:r>
            <a:r>
              <a:rPr lang="en-US" sz="2400" b="1" dirty="0" smtClean="0">
                <a:latin typeface="Gill Sans MT" panose="020B0502020104020203" pitchFamily="34" charset="0"/>
              </a:rPr>
              <a:t>report </a:t>
            </a:r>
          </a:p>
          <a:p>
            <a:endParaRPr lang="en-US" sz="1000" b="1" dirty="0" smtClean="0">
              <a:latin typeface="Gill Sans MT" panose="020B0502020104020203" pitchFamily="34" charset="0"/>
            </a:endParaRPr>
          </a:p>
          <a:p>
            <a:pPr algn="ctr"/>
            <a:r>
              <a:rPr lang="en-US" sz="2400" dirty="0" smtClean="0">
                <a:latin typeface="Gill Sans MT" panose="020B0502020104020203" pitchFamily="34" charset="0"/>
              </a:rPr>
              <a:t>Provide </a:t>
            </a:r>
            <a:r>
              <a:rPr lang="en-US" sz="2400" dirty="0">
                <a:latin typeface="Gill Sans MT" panose="020B0502020104020203" pitchFamily="34" charset="0"/>
              </a:rPr>
              <a:t>contact information </a:t>
            </a:r>
            <a:endParaRPr lang="en-US" sz="2400" dirty="0" smtClean="0">
              <a:latin typeface="Gill Sans MT" panose="020B0502020104020203" pitchFamily="34" charset="0"/>
            </a:endParaRPr>
          </a:p>
          <a:p>
            <a:pPr algn="ctr"/>
            <a:r>
              <a:rPr lang="en-US" sz="2400" dirty="0">
                <a:latin typeface="Gill Sans MT" panose="020B0502020104020203" pitchFamily="34" charset="0"/>
              </a:rPr>
              <a:t>f</a:t>
            </a:r>
            <a:r>
              <a:rPr lang="en-US" sz="2400" dirty="0" smtClean="0">
                <a:latin typeface="Gill Sans MT" panose="020B0502020104020203" pitchFamily="34" charset="0"/>
              </a:rPr>
              <a:t>or Title IX Coordinators</a:t>
            </a:r>
            <a:endParaRPr lang="en-US" sz="2400" dirty="0">
              <a:latin typeface="Gill Sans MT" panose="020B0502020104020203" pitchFamily="34" charset="0"/>
            </a:endParaRPr>
          </a:p>
        </p:txBody>
      </p:sp>
      <p:sp>
        <p:nvSpPr>
          <p:cNvPr id="3" name="TextBox 2"/>
          <p:cNvSpPr txBox="1"/>
          <p:nvPr/>
        </p:nvSpPr>
        <p:spPr>
          <a:xfrm>
            <a:off x="386259" y="1820440"/>
            <a:ext cx="1684020" cy="1620173"/>
          </a:xfrm>
          <a:prstGeom prst="rightArrow">
            <a:avLst/>
          </a:prstGeom>
          <a:solidFill>
            <a:srgbClr val="FF0000"/>
          </a:solidFill>
        </p:spPr>
        <p:txBody>
          <a:bodyPr wrap="square" rtlCol="0">
            <a:spAutoFit/>
          </a:bodyPr>
          <a:lstStyle/>
          <a:p>
            <a:endParaRPr lang="en-US" sz="600" b="1" dirty="0" smtClean="0">
              <a:latin typeface="Gill Sans MT" panose="020B0502020104020203" pitchFamily="34" charset="0"/>
            </a:endParaRPr>
          </a:p>
          <a:p>
            <a:r>
              <a:rPr lang="en-US" sz="3300" b="1" dirty="0" smtClean="0">
                <a:solidFill>
                  <a:schemeClr val="bg1"/>
                </a:solidFill>
                <a:latin typeface="Gill Sans MT" panose="020B0502020104020203" pitchFamily="34" charset="0"/>
              </a:rPr>
              <a:t> </a:t>
            </a:r>
            <a:r>
              <a:rPr lang="en-US" sz="3300" b="1" dirty="0" smtClean="0">
                <a:latin typeface="Gill Sans MT" panose="020B0502020104020203" pitchFamily="34" charset="0"/>
              </a:rPr>
              <a:t>First</a:t>
            </a:r>
          </a:p>
          <a:p>
            <a:endParaRPr lang="en-US" sz="600" b="1" dirty="0">
              <a:latin typeface="Gill Sans MT" panose="020B0502020104020203" pitchFamily="34" charset="0"/>
            </a:endParaRPr>
          </a:p>
        </p:txBody>
      </p:sp>
      <p:sp>
        <p:nvSpPr>
          <p:cNvPr id="20" name="TextBox 19"/>
          <p:cNvSpPr txBox="1"/>
          <p:nvPr/>
        </p:nvSpPr>
        <p:spPr>
          <a:xfrm>
            <a:off x="5307861" y="3091678"/>
            <a:ext cx="1665495" cy="1270635"/>
          </a:xfrm>
          <a:prstGeom prst="downArrow">
            <a:avLst>
              <a:gd name="adj1" fmla="val 50000"/>
              <a:gd name="adj2" fmla="val 45430"/>
            </a:avLst>
          </a:prstGeom>
          <a:solidFill>
            <a:schemeClr val="tx1"/>
          </a:solidFill>
        </p:spPr>
        <p:txBody>
          <a:bodyPr wrap="square" rtlCol="0">
            <a:spAutoFit/>
          </a:bodyPr>
          <a:lstStyle/>
          <a:p>
            <a:endParaRPr lang="en-US" sz="1000" b="1" dirty="0" smtClean="0">
              <a:solidFill>
                <a:schemeClr val="bg1"/>
              </a:solidFill>
              <a:latin typeface="Gill Sans MT" panose="020B0502020104020203" pitchFamily="34" charset="0"/>
            </a:endParaRPr>
          </a:p>
          <a:p>
            <a:endParaRPr lang="en-US" sz="800" b="1" dirty="0" smtClean="0">
              <a:solidFill>
                <a:schemeClr val="bg1"/>
              </a:solidFill>
              <a:latin typeface="Gill Sans MT" panose="020B0502020104020203" pitchFamily="34" charset="0"/>
            </a:endParaRPr>
          </a:p>
          <a:p>
            <a:r>
              <a:rPr lang="en-US" sz="2000" b="1" dirty="0" smtClean="0">
                <a:solidFill>
                  <a:schemeClr val="bg1"/>
                </a:solidFill>
                <a:latin typeface="Gill Sans MT" panose="020B0502020104020203" pitchFamily="34" charset="0"/>
              </a:rPr>
              <a:t> Next</a:t>
            </a:r>
            <a:endParaRPr lang="en-US" sz="2000" b="1" dirty="0">
              <a:solidFill>
                <a:schemeClr val="bg1"/>
              </a:solidFill>
              <a:latin typeface="Gill Sans MT" panose="020B0502020104020203" pitchFamily="34" charset="0"/>
            </a:endParaRPr>
          </a:p>
        </p:txBody>
      </p:sp>
      <p:sp>
        <p:nvSpPr>
          <p:cNvPr id="4" name="TextBox 3"/>
          <p:cNvSpPr txBox="1"/>
          <p:nvPr/>
        </p:nvSpPr>
        <p:spPr>
          <a:xfrm>
            <a:off x="5806537" y="4966775"/>
            <a:ext cx="931913" cy="461665"/>
          </a:xfrm>
          <a:prstGeom prst="rect">
            <a:avLst/>
          </a:prstGeom>
          <a:noFill/>
        </p:spPr>
        <p:txBody>
          <a:bodyPr wrap="square" rtlCol="0">
            <a:spAutoFit/>
          </a:bodyPr>
          <a:lstStyle/>
          <a:p>
            <a:r>
              <a:rPr lang="en-US" sz="2400" b="1" dirty="0" smtClean="0">
                <a:latin typeface="Gill Sans MT" panose="020B0502020104020203" pitchFamily="34" charset="0"/>
              </a:rPr>
              <a:t>OR</a:t>
            </a:r>
            <a:endParaRPr lang="en-US" sz="2400" b="1" dirty="0">
              <a:latin typeface="Gill Sans MT" panose="020B0502020104020203" pitchFamily="34" charset="0"/>
            </a:endParaRPr>
          </a:p>
        </p:txBody>
      </p:sp>
    </p:spTree>
    <p:extLst>
      <p:ext uri="{BB962C8B-B14F-4D97-AF65-F5344CB8AC3E}">
        <p14:creationId xmlns:p14="http://schemas.microsoft.com/office/powerpoint/2010/main" val="283989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2" grpId="0" animBg="1"/>
      <p:bldP spid="20"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54274" y="6213017"/>
            <a:ext cx="7197649" cy="907941"/>
          </a:xfrm>
          <a:prstGeom prst="rect">
            <a:avLst/>
          </a:prstGeom>
        </p:spPr>
        <p:txBody>
          <a:bodyPr wrap="square">
            <a:spAutoFit/>
          </a:bodyPr>
          <a:lstStyle/>
          <a:p>
            <a:pPr lvl="0"/>
            <a:r>
              <a:rPr lang="en-US" sz="2800" dirty="0" smtClean="0">
                <a:latin typeface="Gill Sans MT" panose="020B0502020104020203" pitchFamily="34" charset="0"/>
              </a:rPr>
              <a:t>Link:  </a:t>
            </a:r>
            <a:r>
              <a:rPr lang="en-US" sz="2800" dirty="0" smtClean="0">
                <a:latin typeface="Gill Sans MT" panose="020B0502020104020203" pitchFamily="34" charset="0"/>
                <a:hlinkClick r:id="rId3"/>
              </a:rPr>
              <a:t>https</a:t>
            </a:r>
            <a:r>
              <a:rPr lang="en-US" sz="2800" dirty="0">
                <a:latin typeface="Gill Sans MT" panose="020B0502020104020203" pitchFamily="34" charset="0"/>
                <a:hlinkClick r:id="rId3"/>
              </a:rPr>
              <a:t>://report.system.hawaii.edu/student</a:t>
            </a:r>
            <a:endParaRPr lang="en-US" sz="2800" dirty="0">
              <a:latin typeface="Gill Sans MT" panose="020B0502020104020203" pitchFamily="34" charset="0"/>
            </a:endParaRPr>
          </a:p>
          <a:p>
            <a:endParaRPr lang="en-US" sz="2500" dirty="0" smtClean="0">
              <a:latin typeface="Gill Sans MT" panose="020B0502020104020203" pitchFamily="34" charset="0"/>
            </a:endParaRPr>
          </a:p>
        </p:txBody>
      </p:sp>
      <p:sp>
        <p:nvSpPr>
          <p:cNvPr id="15" name="Rectangle 14"/>
          <p:cNvSpPr/>
          <p:nvPr/>
        </p:nvSpPr>
        <p:spPr>
          <a:xfrm>
            <a:off x="674500" y="1891903"/>
            <a:ext cx="4123266" cy="1785104"/>
          </a:xfrm>
          <a:prstGeom prst="rect">
            <a:avLst/>
          </a:prstGeom>
        </p:spPr>
        <p:txBody>
          <a:bodyPr wrap="square">
            <a:spAutoFit/>
          </a:bodyPr>
          <a:lstStyle/>
          <a:p>
            <a:pPr indent="0">
              <a:spcBef>
                <a:spcPts val="0"/>
              </a:spcBef>
              <a:buFont typeface="Arial" panose="020B0604020202020204" pitchFamily="34" charset="0"/>
              <a:buNone/>
            </a:pPr>
            <a:r>
              <a:rPr lang="en-US" sz="2200" b="1" dirty="0">
                <a:latin typeface="Gill Sans MT" panose="020B0502020104020203" pitchFamily="34" charset="0"/>
              </a:rPr>
              <a:t>Teresa </a:t>
            </a:r>
            <a:r>
              <a:rPr lang="en-US" sz="2200" b="1" dirty="0" smtClean="0">
                <a:latin typeface="Gill Sans MT" panose="020B0502020104020203" pitchFamily="34" charset="0"/>
              </a:rPr>
              <a:t>Tumbaga,</a:t>
            </a:r>
          </a:p>
          <a:p>
            <a:pPr indent="0">
              <a:spcBef>
                <a:spcPts val="0"/>
              </a:spcBef>
              <a:buFont typeface="Arial" panose="020B0604020202020204" pitchFamily="34" charset="0"/>
              <a:buNone/>
            </a:pPr>
            <a:r>
              <a:rPr lang="en-US" sz="2200" b="1" dirty="0" smtClean="0">
                <a:latin typeface="Gill Sans MT" panose="020B0502020104020203" pitchFamily="34" charset="0"/>
              </a:rPr>
              <a:t>Title </a:t>
            </a:r>
            <a:r>
              <a:rPr lang="en-US" sz="2200" b="1" dirty="0">
                <a:latin typeface="Gill Sans MT" panose="020B0502020104020203" pitchFamily="34" charset="0"/>
              </a:rPr>
              <a:t>IX Coordinator</a:t>
            </a:r>
          </a:p>
          <a:p>
            <a:pPr indent="0">
              <a:spcBef>
                <a:spcPts val="0"/>
              </a:spcBef>
              <a:buFont typeface="Arial" panose="020B0604020202020204" pitchFamily="34" charset="0"/>
              <a:buNone/>
            </a:pPr>
            <a:r>
              <a:rPr lang="en-US" sz="2200" dirty="0" smtClean="0">
                <a:latin typeface="Gill Sans MT" panose="020B0502020104020203" pitchFamily="34" charset="0"/>
              </a:rPr>
              <a:t>One </a:t>
            </a:r>
            <a:r>
              <a:rPr lang="en-US" sz="2200" dirty="0">
                <a:latin typeface="Gill Sans MT" panose="020B0502020104020203" pitchFamily="34" charset="0"/>
              </a:rPr>
              <a:t>Stop Center, Room 201C</a:t>
            </a:r>
          </a:p>
          <a:p>
            <a:pPr indent="0">
              <a:spcBef>
                <a:spcPts val="0"/>
              </a:spcBef>
              <a:buFont typeface="Arial" panose="020B0604020202020204" pitchFamily="34" charset="0"/>
              <a:buNone/>
            </a:pPr>
            <a:r>
              <a:rPr lang="en-US" sz="2200" b="1" dirty="0" smtClean="0">
                <a:latin typeface="Gill Sans MT" panose="020B0502020104020203" pitchFamily="34" charset="0"/>
              </a:rPr>
              <a:t>Phone</a:t>
            </a:r>
            <a:r>
              <a:rPr lang="en-US" sz="2200" b="1" dirty="0">
                <a:latin typeface="Gill Sans MT" panose="020B0502020104020203" pitchFamily="34" charset="0"/>
              </a:rPr>
              <a:t>:  (808) 245-8395</a:t>
            </a:r>
          </a:p>
          <a:p>
            <a:pPr indent="0">
              <a:spcBef>
                <a:spcPts val="0"/>
              </a:spcBef>
              <a:buFont typeface="Arial" panose="020B0604020202020204" pitchFamily="34" charset="0"/>
              <a:buNone/>
            </a:pPr>
            <a:r>
              <a:rPr lang="en-US" sz="2200" dirty="0" smtClean="0">
                <a:latin typeface="Gill Sans MT" panose="020B0502020104020203" pitchFamily="34" charset="0"/>
              </a:rPr>
              <a:t>Email</a:t>
            </a:r>
            <a:r>
              <a:rPr lang="en-US" sz="2200" dirty="0">
                <a:latin typeface="Gill Sans MT" panose="020B0502020104020203" pitchFamily="34" charset="0"/>
              </a:rPr>
              <a:t>:    </a:t>
            </a:r>
            <a:r>
              <a:rPr lang="en-US" sz="2200" u="sng" dirty="0">
                <a:latin typeface="Gill Sans MT" panose="020B0502020104020203" pitchFamily="34" charset="0"/>
              </a:rPr>
              <a:t>tumbagat@hawaii.edu</a:t>
            </a:r>
          </a:p>
        </p:txBody>
      </p:sp>
      <p:cxnSp>
        <p:nvCxnSpPr>
          <p:cNvPr id="17" name="Straight Arrow Connector 16"/>
          <p:cNvCxnSpPr/>
          <p:nvPr/>
        </p:nvCxnSpPr>
        <p:spPr>
          <a:xfrm>
            <a:off x="76198" y="3133652"/>
            <a:ext cx="14308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198" y="3438453"/>
            <a:ext cx="14308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Google Shape;510;p48"/>
          <p:cNvSpPr txBox="1">
            <a:spLocks/>
          </p:cNvSpPr>
          <p:nvPr/>
        </p:nvSpPr>
        <p:spPr>
          <a:xfrm>
            <a:off x="187416" y="215520"/>
            <a:ext cx="11779712" cy="1305879"/>
          </a:xfrm>
          <a:prstGeom prst="rect">
            <a:avLst/>
          </a:prstGeom>
          <a:solidFill>
            <a:schemeClr val="dk2"/>
          </a:soli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ts val="0"/>
              </a:spcBef>
              <a:buClr>
                <a:schemeClr val="lt1"/>
              </a:buClr>
              <a:buSzPts val="4400"/>
            </a:pPr>
            <a:r>
              <a:rPr lang="en-US" b="1" dirty="0" smtClean="0">
                <a:solidFill>
                  <a:schemeClr val="bg1"/>
                </a:solidFill>
                <a:latin typeface="Gill Sans MT" panose="020B0502020104020203" pitchFamily="34" charset="0"/>
                <a:ea typeface="Century Gothic"/>
                <a:cs typeface="Century Gothic"/>
                <a:sym typeface="Century Gothic"/>
              </a:rPr>
              <a:t>How </a:t>
            </a:r>
            <a:r>
              <a:rPr lang="en-US" b="1" dirty="0">
                <a:solidFill>
                  <a:schemeClr val="bg1"/>
                </a:solidFill>
                <a:latin typeface="Gill Sans MT" panose="020B0502020104020203" pitchFamily="34" charset="0"/>
                <a:ea typeface="Century Gothic"/>
                <a:cs typeface="Century Gothic"/>
                <a:sym typeface="Century Gothic"/>
              </a:rPr>
              <a:t>to Report a Title IX </a:t>
            </a:r>
            <a:r>
              <a:rPr lang="en-US" b="1" dirty="0" smtClean="0">
                <a:solidFill>
                  <a:schemeClr val="bg1"/>
                </a:solidFill>
                <a:latin typeface="Gill Sans MT" panose="020B0502020104020203" pitchFamily="34" charset="0"/>
                <a:ea typeface="Century Gothic"/>
                <a:cs typeface="Century Gothic"/>
                <a:sym typeface="Century Gothic"/>
              </a:rPr>
              <a:t>Case</a:t>
            </a:r>
            <a:endParaRPr lang="en-US" b="1" dirty="0">
              <a:solidFill>
                <a:schemeClr val="bg1"/>
              </a:solidFill>
              <a:latin typeface="Gill Sans MT" panose="020B0502020104020203" pitchFamily="34" charset="0"/>
              <a:ea typeface="Century Gothic"/>
              <a:cs typeface="Century Gothic"/>
              <a:sym typeface="Century Gothic"/>
            </a:endParaRPr>
          </a:p>
        </p:txBody>
      </p:sp>
      <p:sp>
        <p:nvSpPr>
          <p:cNvPr id="8" name="TextBox 7"/>
          <p:cNvSpPr txBox="1"/>
          <p:nvPr/>
        </p:nvSpPr>
        <p:spPr>
          <a:xfrm>
            <a:off x="380010" y="4542436"/>
            <a:ext cx="4881305" cy="892552"/>
          </a:xfrm>
          <a:prstGeom prst="rect">
            <a:avLst/>
          </a:prstGeom>
          <a:noFill/>
        </p:spPr>
        <p:txBody>
          <a:bodyPr wrap="square" rtlCol="0">
            <a:spAutoFit/>
          </a:bodyPr>
          <a:lstStyle/>
          <a:p>
            <a:r>
              <a:rPr lang="en-US" sz="2600" b="1" dirty="0" smtClean="0">
                <a:latin typeface="Gill Sans MT" panose="020B0502020104020203" pitchFamily="34" charset="0"/>
              </a:rPr>
              <a:t>Or contact </a:t>
            </a:r>
          </a:p>
          <a:p>
            <a:r>
              <a:rPr lang="en-US" sz="2600" b="1" dirty="0" smtClean="0">
                <a:latin typeface="Gill Sans MT" panose="020B0502020104020203" pitchFamily="34" charset="0"/>
              </a:rPr>
              <a:t>a Deputy Title IX Coordinator</a:t>
            </a:r>
            <a:endParaRPr lang="en-US" sz="2600" b="1" dirty="0"/>
          </a:p>
        </p:txBody>
      </p:sp>
      <p:cxnSp>
        <p:nvCxnSpPr>
          <p:cNvPr id="21" name="Straight Arrow Connector 20"/>
          <p:cNvCxnSpPr/>
          <p:nvPr/>
        </p:nvCxnSpPr>
        <p:spPr>
          <a:xfrm>
            <a:off x="530374" y="3743254"/>
            <a:ext cx="976691" cy="899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p:nvPr/>
        </p:nvPicPr>
        <p:blipFill rotWithShape="1">
          <a:blip r:embed="rId4"/>
          <a:srcRect l="3513" t="-627" r="61269" b="9026"/>
          <a:stretch/>
        </p:blipFill>
        <p:spPr bwMode="auto">
          <a:xfrm>
            <a:off x="6092042" y="1809808"/>
            <a:ext cx="5111053" cy="4114800"/>
          </a:xfrm>
          <a:prstGeom prst="rect">
            <a:avLst/>
          </a:prstGeom>
          <a:ln>
            <a:noFill/>
          </a:ln>
          <a:extLst>
            <a:ext uri="{53640926-AAD7-44D8-BBD7-CCE9431645EC}">
              <a14:shadowObscured xmlns:a14="http://schemas.microsoft.com/office/drawing/2010/main"/>
            </a:ext>
          </a:extLst>
        </p:spPr>
      </p:pic>
      <p:cxnSp>
        <p:nvCxnSpPr>
          <p:cNvPr id="25" name="Straight Arrow Connector 24"/>
          <p:cNvCxnSpPr/>
          <p:nvPr/>
        </p:nvCxnSpPr>
        <p:spPr>
          <a:xfrm>
            <a:off x="5544687" y="3854020"/>
            <a:ext cx="4572000" cy="87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0129664" y="3748512"/>
            <a:ext cx="457200" cy="237392"/>
          </a:xfrm>
          <a:prstGeom prst="ellipse">
            <a:avLst/>
          </a:prstGeom>
          <a:noFill/>
          <a:ln w="28575">
            <a:solidFill>
              <a:srgbClr val="F84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5054274" y="4901042"/>
            <a:ext cx="2031023" cy="106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085297" y="4811107"/>
            <a:ext cx="1424354" cy="3552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30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50" fill="hold"/>
                                        <p:tgtEl>
                                          <p:spTgt spid="17"/>
                                        </p:tgtEl>
                                        <p:attrNameLst>
                                          <p:attrName>ppt_x</p:attrName>
                                        </p:attrNameLst>
                                      </p:cBhvr>
                                      <p:tavLst>
                                        <p:tav tm="0">
                                          <p:val>
                                            <p:strVal val="0-#ppt_w/2"/>
                                          </p:val>
                                        </p:tav>
                                        <p:tav tm="100000">
                                          <p:val>
                                            <p:strVal val="#ppt_x"/>
                                          </p:val>
                                        </p:tav>
                                      </p:tavLst>
                                    </p:anim>
                                    <p:anim calcmode="lin" valueType="num">
                                      <p:cBhvr additive="base">
                                        <p:cTn id="8" dur="2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250" fill="hold"/>
                                        <p:tgtEl>
                                          <p:spTgt spid="18"/>
                                        </p:tgtEl>
                                        <p:attrNameLst>
                                          <p:attrName>ppt_x</p:attrName>
                                        </p:attrNameLst>
                                      </p:cBhvr>
                                      <p:tavLst>
                                        <p:tav tm="0">
                                          <p:val>
                                            <p:strVal val="0-#ppt_w/2"/>
                                          </p:val>
                                        </p:tav>
                                        <p:tav tm="100000">
                                          <p:val>
                                            <p:strVal val="#ppt_x"/>
                                          </p:val>
                                        </p:tav>
                                      </p:tavLst>
                                    </p:anim>
                                    <p:anim calcmode="lin" valueType="num">
                                      <p:cBhvr additive="base">
                                        <p:cTn id="14" dur="2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250" fill="hold"/>
                                        <p:tgtEl>
                                          <p:spTgt spid="25"/>
                                        </p:tgtEl>
                                        <p:attrNameLst>
                                          <p:attrName>ppt_x</p:attrName>
                                        </p:attrNameLst>
                                      </p:cBhvr>
                                      <p:tavLst>
                                        <p:tav tm="0">
                                          <p:val>
                                            <p:strVal val="0-#ppt_w/2"/>
                                          </p:val>
                                        </p:tav>
                                        <p:tav tm="100000">
                                          <p:val>
                                            <p:strVal val="#ppt_x"/>
                                          </p:val>
                                        </p:tav>
                                      </p:tavLst>
                                    </p:anim>
                                    <p:anim calcmode="lin" valueType="num">
                                      <p:cBhvr additive="base">
                                        <p:cTn id="26" dur="2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25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50" fill="hold"/>
                                        <p:tgtEl>
                                          <p:spTgt spid="27"/>
                                        </p:tgtEl>
                                        <p:attrNameLst>
                                          <p:attrName>ppt_x</p:attrName>
                                        </p:attrNameLst>
                                      </p:cBhvr>
                                      <p:tavLst>
                                        <p:tav tm="0">
                                          <p:val>
                                            <p:strVal val="0-#ppt_w/2"/>
                                          </p:val>
                                        </p:tav>
                                        <p:tav tm="100000">
                                          <p:val>
                                            <p:strVal val="#ppt_x"/>
                                          </p:val>
                                        </p:tav>
                                      </p:tavLst>
                                    </p:anim>
                                    <p:anim calcmode="lin" valueType="num">
                                      <p:cBhvr additive="base">
                                        <p:cTn id="37" dur="25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9416</TotalTime>
  <Words>1181</Words>
  <Application>Microsoft Office PowerPoint</Application>
  <PresentationFormat>Widescreen</PresentationFormat>
  <Paragraphs>252</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Century Gothic</vt:lpstr>
      <vt:lpstr>Franklin Gothic</vt:lpstr>
      <vt:lpstr>Gill Sans MT</vt:lpstr>
      <vt:lpstr>Helvetica</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Title IX</dc:title>
  <dc:creator>Windows User</dc:creator>
  <cp:lastModifiedBy>Windows User</cp:lastModifiedBy>
  <cp:revision>346</cp:revision>
  <cp:lastPrinted>2018-08-15T18:00:35Z</cp:lastPrinted>
  <dcterms:created xsi:type="dcterms:W3CDTF">2018-08-07T18:17:54Z</dcterms:created>
  <dcterms:modified xsi:type="dcterms:W3CDTF">2019-08-20T17:15:47Z</dcterms:modified>
</cp:coreProperties>
</file>