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1"/>
  </p:notesMasterIdLst>
  <p:sldIdLst>
    <p:sldId id="256" r:id="rId2"/>
    <p:sldId id="258" r:id="rId3"/>
    <p:sldId id="263" r:id="rId4"/>
    <p:sldId id="291" r:id="rId5"/>
    <p:sldId id="292" r:id="rId6"/>
    <p:sldId id="293" r:id="rId7"/>
    <p:sldId id="294" r:id="rId8"/>
    <p:sldId id="295" r:id="rId9"/>
    <p:sldId id="310" r:id="rId10"/>
    <p:sldId id="296" r:id="rId11"/>
    <p:sldId id="308" r:id="rId12"/>
    <p:sldId id="309" r:id="rId13"/>
    <p:sldId id="312" r:id="rId14"/>
    <p:sldId id="311" r:id="rId15"/>
    <p:sldId id="313" r:id="rId16"/>
    <p:sldId id="289" r:id="rId17"/>
    <p:sldId id="307" r:id="rId18"/>
    <p:sldId id="301" r:id="rId19"/>
    <p:sldId id="302" r:id="rId20"/>
    <p:sldId id="303" r:id="rId21"/>
    <p:sldId id="304" r:id="rId22"/>
    <p:sldId id="306" r:id="rId23"/>
    <p:sldId id="265" r:id="rId24"/>
    <p:sldId id="269" r:id="rId25"/>
    <p:sldId id="272" r:id="rId26"/>
    <p:sldId id="274" r:id="rId27"/>
    <p:sldId id="276" r:id="rId28"/>
    <p:sldId id="314" r:id="rId29"/>
    <p:sldId id="278" r:id="rId30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9279DC-0502-486A-A70E-C24E8A673A02}">
  <a:tblStyle styleId="{AF9279DC-0502-486A-A70E-C24E8A673A02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769" autoAdjust="0"/>
  </p:normalViewPr>
  <p:slideViewPr>
    <p:cSldViewPr snapToGrid="0">
      <p:cViewPr varScale="1">
        <p:scale>
          <a:sx n="117" d="100"/>
          <a:sy n="117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S:\IR\Request%20Data\Chancellor%20Requests\Convocation%202019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S:\IR\Request%20Data\Chancellor%20Requests\Convocation%202019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S:\IR\Request%20Data\Chancellor%20Requests\Convocation%202019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[Convocation 2019 Data.xlsx]ETHNICITY Group!PivotTable1</c:name>
    <c:fmtId val="-1"/>
  </c:pivotSource>
  <c:chart>
    <c:autoTitleDeleted val="1"/>
    <c:pivotFmts>
      <c:pivotFmt>
        <c:idx val="0"/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"/>
          <c:y val="0.10185185185185185"/>
          <c:w val="0.93888888888888888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'ETHNICITY Group'!$B$3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'ETHNICITY Group'!$A$4:$A$8</c:f>
              <c:strCache>
                <c:ptCount val="4"/>
                <c:pt idx="0">
                  <c:v>Caucasian</c:v>
                </c:pt>
                <c:pt idx="1">
                  <c:v>Filipino</c:v>
                </c:pt>
                <c:pt idx="2">
                  <c:v>Other</c:v>
                </c:pt>
                <c:pt idx="3">
                  <c:v>Hawaiian or Part Hawaiian</c:v>
                </c:pt>
              </c:strCache>
            </c:strRef>
          </c:cat>
          <c:val>
            <c:numRef>
              <c:f>'ETHNICITY Group'!$B$4:$B$8</c:f>
              <c:numCache>
                <c:formatCode>0%</c:formatCode>
                <c:ptCount val="4"/>
                <c:pt idx="0">
                  <c:v>0.18034993270524899</c:v>
                </c:pt>
                <c:pt idx="1">
                  <c:v>0.18640646029609689</c:v>
                </c:pt>
                <c:pt idx="2">
                  <c:v>0.30484522207267833</c:v>
                </c:pt>
                <c:pt idx="3">
                  <c:v>0.32839838492597578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E-458E-BEFB-0893C7BA3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0"/>
        <c:axId val="429310344"/>
        <c:axId val="429308376"/>
      </c:barChart>
      <c:catAx>
        <c:axId val="429310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9308376"/>
        <c:crosses val="autoZero"/>
        <c:auto val="1"/>
        <c:lblAlgn val="ctr"/>
        <c:lblOffset val="100"/>
        <c:noMultiLvlLbl val="0"/>
      </c:catAx>
      <c:valAx>
        <c:axId val="4293083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9310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'Historical Data'!$D$1</c:f>
              <c:strCache>
                <c:ptCount val="1"/>
                <c:pt idx="0">
                  <c:v>SSH</c:v>
                </c:pt>
              </c:strCache>
            </c:strRef>
          </c:tx>
          <c:spPr>
            <a:solidFill>
              <a:srgbClr val="726EB4">
                <a:alpha val="25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'Historical Data'!$A$3:$A$13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'Historical Data'!$D$3:$D$13</c:f>
              <c:numCache>
                <c:formatCode>General</c:formatCode>
                <c:ptCount val="11"/>
                <c:pt idx="0">
                  <c:v>9479</c:v>
                </c:pt>
                <c:pt idx="1">
                  <c:v>11686</c:v>
                </c:pt>
                <c:pt idx="2">
                  <c:v>12288</c:v>
                </c:pt>
                <c:pt idx="3">
                  <c:v>12508</c:v>
                </c:pt>
                <c:pt idx="4">
                  <c:v>12975</c:v>
                </c:pt>
                <c:pt idx="5">
                  <c:v>13331</c:v>
                </c:pt>
                <c:pt idx="6">
                  <c:v>12458</c:v>
                </c:pt>
                <c:pt idx="7">
                  <c:v>11728</c:v>
                </c:pt>
                <c:pt idx="8">
                  <c:v>11217</c:v>
                </c:pt>
                <c:pt idx="9">
                  <c:v>10540</c:v>
                </c:pt>
                <c:pt idx="10">
                  <c:v>10864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0A-4C66-A8B0-9546FE6FE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326880"/>
        <c:axId val="633327864"/>
      </c:barChart>
      <c:lineChart>
        <c:grouping val="standard"/>
        <c:varyColors val="0"/>
        <c:ser>
          <c:idx val="0"/>
          <c:order val="0"/>
          <c:tx>
            <c:strRef>
              <c:f>'Historical Data'!$B$1</c:f>
              <c:strCache>
                <c:ptCount val="1"/>
                <c:pt idx="0">
                  <c:v>Traditional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'Historical Data'!$A$3:$A$13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'Historical Data'!$B$3:$B$13</c:f>
              <c:numCache>
                <c:formatCode>General</c:formatCode>
                <c:ptCount val="11"/>
                <c:pt idx="0">
                  <c:v>1043</c:v>
                </c:pt>
                <c:pt idx="1">
                  <c:v>1287</c:v>
                </c:pt>
                <c:pt idx="2">
                  <c:v>1399</c:v>
                </c:pt>
                <c:pt idx="3">
                  <c:v>1378</c:v>
                </c:pt>
                <c:pt idx="4">
                  <c:v>1430</c:v>
                </c:pt>
                <c:pt idx="5">
                  <c:v>1454</c:v>
                </c:pt>
                <c:pt idx="6">
                  <c:v>1402</c:v>
                </c:pt>
                <c:pt idx="7">
                  <c:v>1270</c:v>
                </c:pt>
                <c:pt idx="8">
                  <c:v>1195</c:v>
                </c:pt>
                <c:pt idx="9">
                  <c:v>1128</c:v>
                </c:pt>
                <c:pt idx="10">
                  <c:v>1044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0A-4C66-A8B0-9546FE6FEC12}"/>
            </c:ext>
          </c:extLst>
        </c:ser>
        <c:ser>
          <c:idx val="1"/>
          <c:order val="1"/>
          <c:tx>
            <c:strRef>
              <c:f>'Historical Data'!$C$1</c:f>
              <c:strCache>
                <c:ptCount val="1"/>
                <c:pt idx="0">
                  <c:v>Early College</c:v>
                </c:pt>
              </c:strCache>
            </c:strRef>
          </c:tx>
          <c:spPr>
            <a:ln w="28575" cap="rnd">
              <a:solidFill>
                <a:srgbClr val="716EB3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'Historical Data'!$A$3:$A$13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'Historical Data'!$C$3:$C$13</c:f>
              <c:numCache>
                <c:formatCode>General</c:formatCode>
                <c:ptCount val="11"/>
                <c:pt idx="0">
                  <c:v>61</c:v>
                </c:pt>
                <c:pt idx="1">
                  <c:v>58</c:v>
                </c:pt>
                <c:pt idx="2">
                  <c:v>29</c:v>
                </c:pt>
                <c:pt idx="3">
                  <c:v>55</c:v>
                </c:pt>
                <c:pt idx="4">
                  <c:v>65</c:v>
                </c:pt>
                <c:pt idx="5">
                  <c:v>76</c:v>
                </c:pt>
                <c:pt idx="6">
                  <c:v>22</c:v>
                </c:pt>
                <c:pt idx="7">
                  <c:v>131</c:v>
                </c:pt>
                <c:pt idx="8">
                  <c:v>206</c:v>
                </c:pt>
                <c:pt idx="9">
                  <c:v>218</c:v>
                </c:pt>
                <c:pt idx="10">
                  <c:v>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0A-4C66-A8B0-9546FE6FE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453000"/>
        <c:axId val="816453328"/>
      </c:lineChart>
      <c:catAx>
        <c:axId val="81645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453328"/>
        <c:crosses val="autoZero"/>
        <c:auto val="1"/>
        <c:lblAlgn val="ctr"/>
        <c:lblOffset val="100"/>
        <c:noMultiLvlLbl val="0"/>
      </c:catAx>
      <c:valAx>
        <c:axId val="816453328"/>
        <c:scaling>
          <c:orientation val="minMax"/>
          <c:max val="2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453000"/>
        <c:crosses val="autoZero"/>
        <c:crossBetween val="between"/>
      </c:valAx>
      <c:valAx>
        <c:axId val="6333278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326880"/>
        <c:crosses val="max"/>
        <c:crossBetween val="between"/>
      </c:valAx>
      <c:catAx>
        <c:axId val="63332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332786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[Convocation 2019 Data.xlsx]COURSE PIVOT!PivotTable9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'COURSE PIVOT'!$B$3:$B$4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706FBB">
                <a:alpha val="82000"/>
              </a:srgbClr>
            </a:solidFill>
            <a:ln>
              <a:noFill/>
            </a:ln>
            <a:effectLst/>
          </c:spPr>
          <c:invertIfNegative val="0"/>
          <c:cat>
            <c:strRef>
              <c:f>'COURSE PIVOT'!$A$5:$A$11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'COURSE PIVOT'!$B$5:$B$11</c:f>
              <c:numCache>
                <c:formatCode>0%</c:formatCode>
                <c:ptCount val="6"/>
                <c:pt idx="0">
                  <c:v>0.9139380530973451</c:v>
                </c:pt>
                <c:pt idx="1">
                  <c:v>0.91384248210023866</c:v>
                </c:pt>
                <c:pt idx="2">
                  <c:v>0.92505296610169496</c:v>
                </c:pt>
                <c:pt idx="3">
                  <c:v>0.93933674844971693</c:v>
                </c:pt>
                <c:pt idx="4">
                  <c:v>0.92329790290146507</c:v>
                </c:pt>
                <c:pt idx="5">
                  <c:v>0.91869918699186992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7-428E-99F3-FE1AABE801B7}"/>
            </c:ext>
          </c:extLst>
        </c:ser>
        <c:ser>
          <c:idx val="1"/>
          <c:order val="1"/>
          <c:tx>
            <c:strRef>
              <c:f>'COURSE PIVOT'!$C$3:$C$4</c:f>
              <c:strCache>
                <c:ptCount val="1"/>
                <c:pt idx="0">
                  <c:v>Distance Ed</c:v>
                </c:pt>
              </c:strCache>
            </c:strRef>
          </c:tx>
          <c:spPr>
            <a:solidFill>
              <a:schemeClr val="accent3">
                <a:alpha val="5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PIVOT'!$A$5:$A$11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'COURSE PIVOT'!$C$5:$C$11</c:f>
              <c:numCache>
                <c:formatCode>0%</c:formatCode>
                <c:ptCount val="6"/>
                <c:pt idx="0">
                  <c:v>8.6061946902654868E-2</c:v>
                </c:pt>
                <c:pt idx="1">
                  <c:v>8.6157517899761338E-2</c:v>
                </c:pt>
                <c:pt idx="2">
                  <c:v>7.4947033898305079E-2</c:v>
                </c:pt>
                <c:pt idx="3">
                  <c:v>6.0663251550283098E-2</c:v>
                </c:pt>
                <c:pt idx="4">
                  <c:v>7.6702097098534899E-2</c:v>
                </c:pt>
                <c:pt idx="5">
                  <c:v>8.1300813008130079E-2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7-428E-99F3-FE1AABE80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5562272"/>
        <c:axId val="2055558992"/>
      </c:barChart>
      <c:catAx>
        <c:axId val="205556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558992"/>
        <c:crosses val="autoZero"/>
        <c:auto val="1"/>
        <c:lblAlgn val="ctr"/>
        <c:lblOffset val="100"/>
        <c:noMultiLvlLbl val="0"/>
      </c:catAx>
      <c:valAx>
        <c:axId val="2055558992"/>
        <c:scaling>
          <c:orientation val="minMax"/>
          <c:min val="0.8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56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</a:t>
            </a:r>
            <a:r>
              <a:rPr lang="en-US" baseline="0" dirty="0"/>
              <a:t> confetti.gif for fun – can be removed, just delete the 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7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UPDATE:  NEED 150% GRADUATION</a:t>
            </a:r>
            <a:r>
              <a:rPr lang="en-US" baseline="0" dirty="0">
                <a:solidFill>
                  <a:srgbClr val="FF0000"/>
                </a:solidFill>
              </a:rPr>
              <a:t> RATE and TOTAL $ FROM UH in chart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00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800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– PENDING JARED AT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7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744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491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Overtime and </a:t>
            </a:r>
            <a:r>
              <a:rPr lang="en-US" dirty="0" err="1"/>
              <a:t>overlo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309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</a:t>
            </a:r>
            <a:r>
              <a:rPr lang="en-US" baseline="0" dirty="0"/>
              <a:t> used for benchmark, every 2 years. Need more people to respond.  </a:t>
            </a:r>
            <a:r>
              <a:rPr lang="en-US" dirty="0"/>
              <a:t>Student Comparison provided. </a:t>
            </a:r>
            <a:r>
              <a:rPr lang="en-US" baseline="0" dirty="0"/>
              <a:t> X means it was not in the top 5 items for the comparison group.  College Conversation September 9 12-1:30.  TBA—ask Amanda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89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Faculty/Staff Comparison provided. </a:t>
            </a:r>
            <a:r>
              <a:rPr lang="en-US" baseline="0" dirty="0"/>
              <a:t> Percent positive point difference indicated in comparison.  X means it was not in the top 5 items for the comparison group.  </a:t>
            </a:r>
            <a:r>
              <a:rPr lang="en-US" b="1" i="1" baseline="0" dirty="0"/>
              <a:t>Interesting that gender equity is so much lower for Faculty/Staff…may or may not want to include difference for X values – might provoke non-constructive discussion.  Students only had 5% no opinion vs. Employee 3%.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78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78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Green items are shared highest</a:t>
            </a:r>
            <a:r>
              <a:rPr lang="en-US" b="1" i="1" baseline="0" dirty="0"/>
              <a:t> N/A departments across both populations.  </a:t>
            </a:r>
            <a:r>
              <a:rPr lang="en-US" b="1" i="1" dirty="0"/>
              <a:t>For future surveys</a:t>
            </a:r>
            <a:r>
              <a:rPr lang="en-US" b="1" i="1" baseline="0" dirty="0"/>
              <a:t> we may want to add explanation around N/A and No Opinion responses to ensure they are being selected when appropriate.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3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r>
              <a:rPr lang="en-US"/>
              <a:t>You will see how we are doing with the first three priorities, but we need more data on the 4</a:t>
            </a:r>
            <a:r>
              <a:rPr lang="en-US" baseline="30000"/>
              <a:t>th</a:t>
            </a:r>
            <a:r>
              <a:rPr lang="en-US"/>
              <a:t> one.</a:t>
            </a:r>
            <a:endParaRPr/>
          </a:p>
        </p:txBody>
      </p:sp>
      <p:sp>
        <p:nvSpPr>
          <p:cNvPr id="165" name="Google Shape;165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0:notes"/>
          <p:cNvSpPr txBox="1">
            <a:spLocks noGrp="1"/>
          </p:cNvSpPr>
          <p:nvPr>
            <p:ph type="body" idx="1"/>
          </p:nvPr>
        </p:nvSpPr>
        <p:spPr>
          <a:xfrm>
            <a:off x="702950" y="4422474"/>
            <a:ext cx="5617206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1" tIns="46565" rIns="93181" bIns="46565" anchor="t" anchorCtr="0">
            <a:noAutofit/>
          </a:bodyPr>
          <a:lstStyle/>
          <a:p>
            <a:pPr marL="0" indent="0"/>
            <a:r>
              <a:rPr lang="en-US" b="1"/>
              <a:t>Will customize HON and KAP graphics and headings</a:t>
            </a:r>
            <a:endParaRPr b="1"/>
          </a:p>
        </p:txBody>
      </p:sp>
      <p:sp>
        <p:nvSpPr>
          <p:cNvPr id="197" name="Google Shape;197;p20:notes"/>
          <p:cNvSpPr txBox="1">
            <a:spLocks noGrp="1"/>
          </p:cNvSpPr>
          <p:nvPr>
            <p:ph type="sldNum" idx="12"/>
          </p:nvPr>
        </p:nvSpPr>
        <p:spPr>
          <a:xfrm>
            <a:off x="3977538" y="8841743"/>
            <a:ext cx="3043980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1" tIns="46565" rIns="93181" bIns="4656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r>
              <a:rPr lang="en-US" dirty="0"/>
              <a:t>Talk about upcoming</a:t>
            </a:r>
            <a:r>
              <a:rPr lang="en-US" baseline="0" dirty="0"/>
              <a:t> title III, one theme, one community, care center.</a:t>
            </a:r>
            <a:endParaRPr dirty="0"/>
          </a:p>
        </p:txBody>
      </p:sp>
      <p:sp>
        <p:nvSpPr>
          <p:cNvPr id="222" name="Google Shape;2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r>
              <a:rPr lang="en-US" dirty="0"/>
              <a:t>UN</a:t>
            </a:r>
            <a:r>
              <a:rPr lang="en-US" baseline="0" dirty="0"/>
              <a:t> reports on climate change –food production and land use, water, refugees.  Kauai sea level rise, ocean acidification, </a:t>
            </a:r>
            <a:endParaRPr dirty="0"/>
          </a:p>
        </p:txBody>
      </p:sp>
      <p:sp>
        <p:nvSpPr>
          <p:cNvPr id="235" name="Google Shape;2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d89bf0140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d89bf0140_0_53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r>
              <a:rPr lang="en-US" dirty="0"/>
              <a:t> All had input.  Final task force.  </a:t>
            </a:r>
            <a:r>
              <a:rPr lang="en-US" dirty="0" err="1"/>
              <a:t>Pomai</a:t>
            </a:r>
            <a:r>
              <a:rPr lang="en-US" dirty="0"/>
              <a:t>, Eric San George, </a:t>
            </a:r>
            <a:r>
              <a:rPr lang="en-US" dirty="0" err="1"/>
              <a:t>Kalei</a:t>
            </a:r>
            <a:r>
              <a:rPr lang="en-US" dirty="0"/>
              <a:t>, </a:t>
            </a:r>
            <a:r>
              <a:rPr lang="en-US" dirty="0" err="1"/>
              <a:t>Lahea</a:t>
            </a:r>
            <a:r>
              <a:rPr lang="en-US" dirty="0"/>
              <a:t>, Brian, Frankie and me.  Patience, enduring.  </a:t>
            </a:r>
          </a:p>
          <a:p>
            <a:pPr marL="0" indent="0"/>
            <a:r>
              <a:rPr lang="en-US" dirty="0"/>
              <a:t>Mauna Kea.  </a:t>
            </a:r>
            <a:r>
              <a:rPr lang="en-US" dirty="0" err="1"/>
              <a:t>Kapu</a:t>
            </a:r>
            <a:r>
              <a:rPr lang="en-US" dirty="0"/>
              <a:t> Aloha</a:t>
            </a:r>
            <a:endParaRPr dirty="0"/>
          </a:p>
        </p:txBody>
      </p:sp>
      <p:sp>
        <p:nvSpPr>
          <p:cNvPr id="252" name="Google Shape;252;g5d89bf0140_0_530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52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5" name="Google Shape;26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r>
              <a:rPr lang="en-US"/>
              <a:t>New mission—place based, and looking at the whole student.</a:t>
            </a:r>
            <a:endParaRPr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Growth in Under 18 population and Not Reported 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Growing enrollments in Early College have increased</a:t>
            </a:r>
            <a:r>
              <a:rPr lang="en-US" baseline="0" dirty="0"/>
              <a:t> part-time enrollment status.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9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College is on th</a:t>
            </a:r>
            <a:r>
              <a:rPr lang="en-US" baseline="0" dirty="0"/>
              <a:t>e rise.  Dual axis chart used to also display SSH.  Yesterday down 1.1% HEADCOUNT 1063, DOWN .1 % </a:t>
            </a:r>
            <a:r>
              <a:rPr lang="en-US" baseline="0" dirty="0" err="1"/>
              <a:t>ssh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2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7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AF94-117A-475F-85FA-71DAB9A514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>
  <p:cSld name="1_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5791200" y="649639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474662" y="6496396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57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●"/>
              <a:defRPr sz="2400" b="1" i="0" u="none" strike="noStrike" cap="none">
                <a:solidFill>
                  <a:srgbClr val="2752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2000" b="1" i="0" u="none" strike="noStrike" cap="none">
                <a:solidFill>
                  <a:srgbClr val="2752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●"/>
              <a:defRPr sz="1800" b="1" i="0" u="none" strike="noStrike" cap="none">
                <a:solidFill>
                  <a:srgbClr val="2752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●"/>
              <a:defRPr sz="1600" b="1" i="0" u="none" strike="noStrike" cap="none">
                <a:solidFill>
                  <a:srgbClr val="2752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●"/>
              <a:defRPr sz="1400" b="1" i="0" u="none" strike="noStrike" cap="none">
                <a:solidFill>
                  <a:srgbClr val="2752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Google Shape;77;p16" descr="TopBanner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470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97510" algn="l" rtl="0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68935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3528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jpeg"/><Relationship Id="rId4" Type="http://schemas.openxmlformats.org/officeDocument/2006/relationships/hyperlink" Target="http://www.kauaichallenge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hyperlink" Target="https://public.tableau.com/shared/H3MGK8G76?:display_count=yes&amp;:origin=viz_share_li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4648200" y="4123808"/>
            <a:ext cx="44958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Back!</a:t>
            </a:r>
            <a:endParaRPr sz="4800" i="1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0680" y="1"/>
            <a:ext cx="5063319" cy="369794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838200" y="838200"/>
            <a:ext cx="28859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5A2"/>
                </a:solidFill>
                <a:latin typeface="Calibri"/>
                <a:ea typeface="Calibri"/>
                <a:cs typeface="Calibri"/>
                <a:sym typeface="Calibri"/>
              </a:rPr>
              <a:t>Convocation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5A2"/>
                </a:solidFill>
                <a:latin typeface="Calibri"/>
                <a:ea typeface="Calibri"/>
                <a:cs typeface="Calibri"/>
                <a:sym typeface="Calibri"/>
              </a:rPr>
              <a:t>August 2019</a:t>
            </a:r>
            <a:endParaRPr sz="4000">
              <a:solidFill>
                <a:srgbClr val="0075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16406"/>
            <a:ext cx="4722125" cy="35415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YEAR FOR </a:t>
            </a:r>
            <a:br>
              <a:rPr lang="en-US" dirty="0"/>
            </a:br>
            <a:r>
              <a:rPr lang="en-US" dirty="0"/>
              <a:t>DEGREE COMPLETIONS!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1895050"/>
            <a:ext cx="8162925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" y="3333325"/>
            <a:ext cx="8162925" cy="3171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367" y="1810692"/>
            <a:ext cx="716095" cy="1138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6655"/>
            <a:ext cx="4590665" cy="6736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230" y="46650"/>
            <a:ext cx="4524014" cy="67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762938" y="5423026"/>
            <a:ext cx="1752411" cy="1321806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KCC Results on </a:t>
            </a:r>
            <a:br>
              <a:rPr lang="en-US" dirty="0"/>
            </a:br>
            <a:r>
              <a:rPr lang="en-US" b="1" dirty="0"/>
              <a:t>UH</a:t>
            </a:r>
            <a:r>
              <a:rPr lang="en-US" dirty="0"/>
              <a:t> Performance Measures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833">
                  <a:extLst>
                    <a:ext uri="{9D8B030D-6E8A-4147-A177-3AD203B41FA5}">
                      <a16:colId xmlns:a16="http://schemas.microsoft.com/office/drawing/2014/main" val="3205075337"/>
                    </a:ext>
                  </a:extLst>
                </a:gridCol>
                <a:gridCol w="1611517">
                  <a:extLst>
                    <a:ext uri="{9D8B030D-6E8A-4147-A177-3AD203B41FA5}">
                      <a16:colId xmlns:a16="http://schemas.microsoft.com/office/drawing/2014/main" val="303889138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62367443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88609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99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Degrees</a:t>
                      </a:r>
                      <a:r>
                        <a:rPr lang="en-US" baseline="0" dirty="0"/>
                        <a:t> &amp; Certificates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98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NH</a:t>
                      </a:r>
                      <a:r>
                        <a:rPr lang="en-US" baseline="0" dirty="0"/>
                        <a:t> (DC)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0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STEM CC (DC)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1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Pell (DC)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85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150% Graduation*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5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3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751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74" y="4787515"/>
            <a:ext cx="806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Performance Funding Draft based on Spring EOS Data                                                     08/14/2019  </a:t>
            </a:r>
          </a:p>
          <a:p>
            <a:r>
              <a:rPr lang="en-US" sz="1600" i="1" dirty="0"/>
              <a:t>*Data updated in October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307" y="2944032"/>
            <a:ext cx="363773" cy="363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373" y="5510600"/>
            <a:ext cx="347346" cy="347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3719" y="5510600"/>
            <a:ext cx="1647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Did Not Meet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3719" y="5905809"/>
            <a:ext cx="1647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Met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3719" y="6282732"/>
            <a:ext cx="1647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Partially Met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266" y="5901060"/>
            <a:ext cx="363773" cy="3637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54" y="6299073"/>
            <a:ext cx="363773" cy="3637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879" y="2183700"/>
            <a:ext cx="363773" cy="3637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879" y="2572919"/>
            <a:ext cx="363773" cy="3637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307" y="3315145"/>
            <a:ext cx="363773" cy="3637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520" y="4060241"/>
            <a:ext cx="347346" cy="3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3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762938" y="5423026"/>
            <a:ext cx="1752411" cy="1321806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KCC Results on </a:t>
            </a:r>
            <a:br>
              <a:rPr lang="en-US" dirty="0"/>
            </a:br>
            <a:r>
              <a:rPr lang="en-US" b="1" dirty="0"/>
              <a:t>UHCC</a:t>
            </a:r>
            <a:r>
              <a:rPr lang="en-US" dirty="0"/>
              <a:t> Performance Measures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100">
                  <a:extLst>
                    <a:ext uri="{9D8B030D-6E8A-4147-A177-3AD203B41FA5}">
                      <a16:colId xmlns:a16="http://schemas.microsoft.com/office/drawing/2014/main" val="3205075337"/>
                    </a:ext>
                  </a:extLst>
                </a:gridCol>
                <a:gridCol w="1566250">
                  <a:extLst>
                    <a:ext uri="{9D8B030D-6E8A-4147-A177-3AD203B41FA5}">
                      <a16:colId xmlns:a16="http://schemas.microsoft.com/office/drawing/2014/main" val="303889138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62367443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88609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99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Degrees</a:t>
                      </a:r>
                      <a:r>
                        <a:rPr lang="en-US" baseline="0" dirty="0"/>
                        <a:t> &amp; Certificates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98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NH</a:t>
                      </a:r>
                      <a:r>
                        <a:rPr lang="en-US" baseline="0" dirty="0"/>
                        <a:t> (DC)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0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STEM Total (DC)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1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Pell (DC)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85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3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751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0661" y="4724985"/>
            <a:ext cx="8062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Performance Funding Draft based on Spring EOS Data                                                     08/14/2019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520" y="3681428"/>
            <a:ext cx="363773" cy="363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373" y="5510600"/>
            <a:ext cx="347346" cy="347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3719" y="5510600"/>
            <a:ext cx="1647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Did Not Meet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3719" y="5905809"/>
            <a:ext cx="1647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Met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3719" y="6282732"/>
            <a:ext cx="1647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Partially Met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266" y="5901060"/>
            <a:ext cx="363773" cy="3637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54" y="6299073"/>
            <a:ext cx="363773" cy="3637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520" y="3296487"/>
            <a:ext cx="363773" cy="3637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304" y="2191050"/>
            <a:ext cx="363773" cy="3637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520" y="2571842"/>
            <a:ext cx="363773" cy="3637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016" y="2932466"/>
            <a:ext cx="363773" cy="3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9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13" y="-176213"/>
            <a:ext cx="9572625" cy="7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4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338" y="-523875"/>
            <a:ext cx="9972675" cy="79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4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72955"/>
            <a:ext cx="8520600" cy="805218"/>
          </a:xfrm>
        </p:spPr>
        <p:txBody>
          <a:bodyPr/>
          <a:lstStyle/>
          <a:p>
            <a:r>
              <a:rPr lang="en-US" dirty="0"/>
              <a:t>Other Successes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78173"/>
            <a:ext cx="3999900" cy="5150137"/>
          </a:xfrm>
        </p:spPr>
        <p:txBody>
          <a:bodyPr/>
          <a:lstStyle/>
          <a:p>
            <a:r>
              <a:rPr lang="en-US" sz="2400" dirty="0"/>
              <a:t>Accreditation</a:t>
            </a:r>
          </a:p>
          <a:p>
            <a:r>
              <a:rPr lang="en-US" sz="2400" dirty="0"/>
              <a:t>Improved visual data</a:t>
            </a:r>
          </a:p>
          <a:p>
            <a:r>
              <a:rPr lang="en-US" sz="2400" dirty="0"/>
              <a:t>Improved website</a:t>
            </a:r>
          </a:p>
          <a:p>
            <a:r>
              <a:rPr lang="en-US" sz="2400" dirty="0"/>
              <a:t>Increased onboarding</a:t>
            </a:r>
          </a:p>
          <a:p>
            <a:r>
              <a:rPr lang="en-US" sz="2400" dirty="0"/>
              <a:t>Increased OCET revenues</a:t>
            </a:r>
          </a:p>
          <a:p>
            <a:r>
              <a:rPr lang="en-US" sz="2400" dirty="0"/>
              <a:t>New APRU template</a:t>
            </a:r>
          </a:p>
          <a:p>
            <a:r>
              <a:rPr lang="en-US" sz="2400" dirty="0"/>
              <a:t>Electronic catalog</a:t>
            </a:r>
          </a:p>
          <a:p>
            <a:r>
              <a:rPr lang="en-US" sz="2400" dirty="0"/>
              <a:t>Strengthened early college</a:t>
            </a:r>
          </a:p>
          <a:p>
            <a:r>
              <a:rPr lang="en-US" sz="2400" dirty="0"/>
              <a:t>Entrepreneurship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32400" y="941696"/>
            <a:ext cx="3999900" cy="51501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430" y="1966853"/>
            <a:ext cx="5363570" cy="35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785"/>
            <a:ext cx="8229600" cy="859809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Budget Situation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9367"/>
            <a:ext cx="8229600" cy="4905113"/>
          </a:xfrm>
        </p:spPr>
        <p:txBody>
          <a:bodyPr/>
          <a:lstStyle/>
          <a:p>
            <a:r>
              <a:rPr lang="en-US" sz="2400" dirty="0"/>
              <a:t>Our reserves are falling due to low enrollment, filling positions, higher operations costs, governor’s budget restrictions, and recent failure to meet performance goals.</a:t>
            </a:r>
          </a:p>
          <a:p>
            <a:r>
              <a:rPr lang="en-US" sz="2400" dirty="0"/>
              <a:t>Currently we are healthy but if we do not make slightly uncomfortable cuts now, we will be  in deficit over time</a:t>
            </a:r>
          </a:p>
          <a:p>
            <a:r>
              <a:rPr lang="en-US" sz="2400" dirty="0"/>
              <a:t>We have invested in personnel but that means we need to tighten our belts elsewhere.</a:t>
            </a:r>
          </a:p>
          <a:p>
            <a:r>
              <a:rPr lang="en-US" sz="2400" dirty="0"/>
              <a:t>UHF Ed White and Development funds are also low because they have been used to compensate for low general and TSF funds.</a:t>
            </a:r>
          </a:p>
          <a:p>
            <a:pPr marL="71755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20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968"/>
            <a:ext cx="8229600" cy="668739"/>
          </a:xfrm>
        </p:spPr>
        <p:txBody>
          <a:bodyPr/>
          <a:lstStyle/>
          <a:p>
            <a:r>
              <a:rPr lang="en-US" dirty="0"/>
              <a:t>Budget Realities and Guidelines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2889"/>
            <a:ext cx="8229600" cy="5049672"/>
          </a:xfrm>
        </p:spPr>
        <p:txBody>
          <a:bodyPr/>
          <a:lstStyle/>
          <a:p>
            <a:r>
              <a:rPr lang="en-US" sz="2400" dirty="0"/>
              <a:t>Allocations to areas of the college will not be as high as they have been.  </a:t>
            </a:r>
          </a:p>
          <a:p>
            <a:r>
              <a:rPr lang="en-US" sz="2400" dirty="0"/>
              <a:t>The funding course for repair and maintenance comes from a different source so cannot be directed to cover other operations</a:t>
            </a:r>
          </a:p>
          <a:p>
            <a:r>
              <a:rPr lang="en-US" sz="2400" dirty="0"/>
              <a:t>There will be no automatic refilling of positions, travel will be more closely scrutinized, overtime and overload will be limited.</a:t>
            </a:r>
          </a:p>
          <a:p>
            <a:r>
              <a:rPr lang="en-US" sz="2400" dirty="0"/>
              <a:t>Travel, overtime and overload, and purchases over a threshold will not be reimbursed without prior approval.</a:t>
            </a:r>
          </a:p>
          <a:p>
            <a:r>
              <a:rPr lang="en-US" sz="2400" dirty="0"/>
              <a:t>Be conservative in spending and stay within your budget</a:t>
            </a:r>
          </a:p>
          <a:p>
            <a:endParaRPr lang="en-US" sz="2400" dirty="0"/>
          </a:p>
          <a:p>
            <a:pPr marL="7175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4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4798"/>
            <a:ext cx="7886700" cy="1148815"/>
          </a:xfrm>
        </p:spPr>
        <p:txBody>
          <a:bodyPr/>
          <a:lstStyle/>
          <a:p>
            <a:pPr algn="ctr"/>
            <a:r>
              <a:rPr lang="en-US" sz="4000" dirty="0"/>
              <a:t>Campus Survey: Top 5 Items for Faculty/Staff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8" y="6138251"/>
            <a:ext cx="8999145" cy="671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"/>
          <a:stretch/>
        </p:blipFill>
        <p:spPr>
          <a:xfrm>
            <a:off x="72428" y="1421385"/>
            <a:ext cx="8999145" cy="690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7" y="2091344"/>
            <a:ext cx="9042306" cy="4001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389" y="4074058"/>
            <a:ext cx="768534" cy="758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97119" y="1507565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 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Comparison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0931" y="4170059"/>
            <a:ext cx="8127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1368184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538"/>
            <a:ext cx="7886700" cy="1310024"/>
          </a:xfrm>
        </p:spPr>
        <p:txBody>
          <a:bodyPr/>
          <a:lstStyle/>
          <a:p>
            <a:pPr algn="ctr"/>
            <a:r>
              <a:rPr lang="en-US" sz="4000" dirty="0"/>
              <a:t>Campus Survey: Top 5 Items for Students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"/>
          <a:stretch/>
        </p:blipFill>
        <p:spPr>
          <a:xfrm>
            <a:off x="72428" y="1421385"/>
            <a:ext cx="8999145" cy="690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76604"/>
            <a:ext cx="9071573" cy="4007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5838" y="2107396"/>
            <a:ext cx="9012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+15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0377" y="2807001"/>
            <a:ext cx="8266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0376" y="3408946"/>
            <a:ext cx="8266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65838" y="4095662"/>
            <a:ext cx="901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78408"/>
            <a:ext cx="9071573" cy="476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442" y="4689692"/>
            <a:ext cx="768534" cy="758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442" y="5356434"/>
            <a:ext cx="768534" cy="758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4124" y="1507565"/>
            <a:ext cx="14191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Faculty/Staff 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Comparison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65837" y="4762816"/>
            <a:ext cx="901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-31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65837" y="5436063"/>
            <a:ext cx="901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-20</a:t>
            </a:r>
          </a:p>
        </p:txBody>
      </p:sp>
    </p:spTree>
    <p:extLst>
      <p:ext uri="{BB962C8B-B14F-4D97-AF65-F5344CB8AC3E}">
        <p14:creationId xmlns:p14="http://schemas.microsoft.com/office/powerpoint/2010/main" val="276802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endParaRPr sz="5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56" y="0"/>
            <a:ext cx="2388730" cy="298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6733" y="2637626"/>
            <a:ext cx="2148395" cy="2249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510" y="2981590"/>
            <a:ext cx="2990700" cy="1902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408" y="0"/>
            <a:ext cx="3382592" cy="488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21813"/>
            <a:ext cx="2160933" cy="2881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 t="-20301"/>
          <a:stretch/>
        </p:blipFill>
        <p:spPr>
          <a:xfrm>
            <a:off x="0" y="4478043"/>
            <a:ext cx="8746435" cy="2485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815" y="0"/>
            <a:ext cx="2626322" cy="2626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5137" y="130629"/>
            <a:ext cx="677108" cy="2191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  My Family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538"/>
            <a:ext cx="7886700" cy="122727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Top 5 Departments for Faculty/Staff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"/>
          <a:stretch/>
        </p:blipFill>
        <p:spPr>
          <a:xfrm>
            <a:off x="54321" y="1183706"/>
            <a:ext cx="8999145" cy="690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78" y="2234128"/>
            <a:ext cx="8971988" cy="39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7" y="6242126"/>
            <a:ext cx="8990091" cy="518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85" y="1873398"/>
            <a:ext cx="889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often does ____________ offer accurate service/information?</a:t>
            </a:r>
          </a:p>
        </p:txBody>
      </p:sp>
    </p:spTree>
    <p:extLst>
      <p:ext uri="{BB962C8B-B14F-4D97-AF65-F5344CB8AC3E}">
        <p14:creationId xmlns:p14="http://schemas.microsoft.com/office/powerpoint/2010/main" val="3649347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538"/>
            <a:ext cx="7886700" cy="1380350"/>
          </a:xfrm>
        </p:spPr>
        <p:txBody>
          <a:bodyPr/>
          <a:lstStyle/>
          <a:p>
            <a:pPr algn="ctr"/>
            <a:r>
              <a:rPr lang="en-US" sz="4800" dirty="0"/>
              <a:t>Top 5 Departments for Students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"/>
          <a:stretch/>
        </p:blipFill>
        <p:spPr>
          <a:xfrm>
            <a:off x="72428" y="1317812"/>
            <a:ext cx="8999145" cy="5672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485" y="1873398"/>
            <a:ext cx="889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often does ____________ offer accurate service/information?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3" y="2287574"/>
            <a:ext cx="9081565" cy="4050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6" y="6341935"/>
            <a:ext cx="9099678" cy="4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0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537"/>
            <a:ext cx="7886700" cy="1240721"/>
          </a:xfrm>
        </p:spPr>
        <p:txBody>
          <a:bodyPr/>
          <a:lstStyle/>
          <a:p>
            <a:pPr algn="ctr"/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Most N/A Response Departments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9" y="1196788"/>
            <a:ext cx="6699563" cy="70554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6315" y="2708301"/>
          <a:ext cx="3911600" cy="4118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790987447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7864878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Grants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86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Title IX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34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Marketing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72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OCET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5923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Institutional Research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2352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288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Center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77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0204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Life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07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Government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758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709739" y="1790387"/>
            <a:ext cx="2667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70941" y="2699264"/>
          <a:ext cx="3911600" cy="4484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3637116315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9774410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Grants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64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Student Government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30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Student Life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386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Scholarship Services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704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University Center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06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19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Aid (FASFA)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3532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Center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193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IX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33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 Support Center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250485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15334" y="1790387"/>
            <a:ext cx="4250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Faculty &amp; Staff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992" y="1043038"/>
            <a:ext cx="2131563" cy="91230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049214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b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Kauai CC Priorities 2018-20</a:t>
            </a:r>
            <a:r>
              <a:rPr lang="en-US" sz="4500"/>
              <a:t>21</a:t>
            </a:r>
            <a:endParaRPr sz="45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533400" y="1295400"/>
            <a:ext cx="8229600" cy="660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480"/>
              </a:spcBef>
              <a:buSzPts val="2400"/>
            </a:pPr>
            <a:r>
              <a:rPr lang="en-US" sz="2400" b="0" i="0" u="none" strike="noStrike" cap="none" dirty="0">
                <a:solidFill>
                  <a:srgbClr val="00B050"/>
                </a:solidFill>
                <a:latin typeface="Constantia"/>
                <a:ea typeface="Constantia"/>
                <a:cs typeface="Constantia"/>
                <a:sym typeface="Constantia"/>
              </a:rPr>
              <a:t>Increase the number of graduates</a:t>
            </a:r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chemeClr val="tx1"/>
                </a:solidFill>
              </a:rPr>
              <a:t>Increase the number of 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Native Hawaiian graduates</a:t>
            </a:r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B050"/>
                </a:solidFill>
              </a:rPr>
              <a:t>Increase the number of low income graduates</a:t>
            </a:r>
            <a:endParaRPr sz="2400" dirty="0">
              <a:solidFill>
                <a:srgbClr val="00B050"/>
              </a:solidFill>
            </a:endParaRPr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Increase the # of students who transfer to four-year degrees</a:t>
            </a:r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rgbClr val="00B050"/>
                </a:solidFill>
              </a:rPr>
              <a:t>Reduce time to degree: increase retention and credit accumulation.</a:t>
            </a:r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 dirty="0">
                <a:solidFill>
                  <a:schemeClr val="tx1"/>
                </a:solidFill>
              </a:rPr>
              <a:t>Strengthen Distance Education Offerings</a:t>
            </a:r>
            <a:endParaRPr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SzPts val="2400"/>
            </a:pPr>
            <a:r>
              <a:rPr lang="en-US" sz="2400" dirty="0">
                <a:solidFill>
                  <a:srgbClr val="00B050"/>
                </a:solidFill>
              </a:rPr>
              <a:t>Increase recent high school graduates</a:t>
            </a:r>
            <a:endParaRPr sz="2400" dirty="0">
              <a:solidFill>
                <a:srgbClr val="00B050"/>
              </a:solidFill>
            </a:endParaRPr>
          </a:p>
          <a:p>
            <a:pPr marL="342900" indent="-342900">
              <a:buSzPts val="2400"/>
            </a:pPr>
            <a:r>
              <a:rPr lang="en-US" sz="2400" dirty="0">
                <a:solidFill>
                  <a:schemeClr val="tx1"/>
                </a:solidFill>
              </a:rPr>
              <a:t>Increase international students enrollment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/>
          <p:nvPr/>
        </p:nvSpPr>
        <p:spPr>
          <a:xfrm>
            <a:off x="716279" y="2579007"/>
            <a:ext cx="7970520" cy="3962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  <a:effectLst>
            <a:outerShdw blurRad="101598" dist="63500" dir="4200000" algn="br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1"/>
          <p:cNvSpPr/>
          <p:nvPr/>
        </p:nvSpPr>
        <p:spPr>
          <a:xfrm>
            <a:off x="746329" y="3554366"/>
            <a:ext cx="1737359" cy="2011680"/>
          </a:xfrm>
          <a:prstGeom prst="roundRect">
            <a:avLst>
              <a:gd name="adj" fmla="val 16667"/>
            </a:avLst>
          </a:prstGeom>
          <a:solidFill>
            <a:srgbClr val="FF6666">
              <a:alpha val="49803"/>
            </a:srgbClr>
          </a:solidFill>
          <a:ln>
            <a:noFill/>
          </a:ln>
          <a:effectLst>
            <a:outerShdw blurRad="101598" dist="63500" dir="4200000" algn="br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to Registration</a:t>
            </a:r>
            <a:endParaRPr/>
          </a:p>
        </p:txBody>
      </p:sp>
      <p:sp>
        <p:nvSpPr>
          <p:cNvPr id="201" name="Google Shape;201;p31"/>
          <p:cNvSpPr/>
          <p:nvPr/>
        </p:nvSpPr>
        <p:spPr>
          <a:xfrm>
            <a:off x="2561432" y="3581400"/>
            <a:ext cx="1744979" cy="1951058"/>
          </a:xfrm>
          <a:prstGeom prst="roundRect">
            <a:avLst>
              <a:gd name="adj" fmla="val 16667"/>
            </a:avLst>
          </a:prstGeom>
          <a:solidFill>
            <a:srgbClr val="A6FC59">
              <a:alpha val="49803"/>
            </a:srgbClr>
          </a:solidFill>
          <a:ln>
            <a:noFill/>
          </a:ln>
          <a:effectLst>
            <a:outerShdw blurRad="101598" dist="63500" dir="4200000" algn="br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Registration to completion of college level Math and English(0-25%)</a:t>
            </a:r>
            <a:endParaRPr/>
          </a:p>
        </p:txBody>
      </p:sp>
      <p:sp>
        <p:nvSpPr>
          <p:cNvPr id="202" name="Google Shape;202;p31"/>
          <p:cNvSpPr/>
          <p:nvPr/>
        </p:nvSpPr>
        <p:spPr>
          <a:xfrm>
            <a:off x="4384155" y="3566498"/>
            <a:ext cx="1873769" cy="1996102"/>
          </a:xfrm>
          <a:prstGeom prst="roundRect">
            <a:avLst>
              <a:gd name="adj" fmla="val 16667"/>
            </a:avLst>
          </a:prstGeom>
          <a:solidFill>
            <a:srgbClr val="AA7DF3">
              <a:alpha val="49803"/>
            </a:srgbClr>
          </a:solidFill>
          <a:ln>
            <a:noFill/>
          </a:ln>
          <a:effectLst>
            <a:outerShdw blurRad="101598" dist="63500" dir="4200000" algn="br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Progress &amp; Learning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Entry into Program of Study to 75% completion of requirements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(25%-75%) &amp;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1"/>
          <p:cNvSpPr/>
          <p:nvPr/>
        </p:nvSpPr>
        <p:spPr>
          <a:xfrm>
            <a:off x="6400800" y="4572000"/>
            <a:ext cx="1742350" cy="1981200"/>
          </a:xfrm>
          <a:prstGeom prst="roundRect">
            <a:avLst>
              <a:gd name="adj" fmla="val 16667"/>
            </a:avLst>
          </a:prstGeom>
          <a:solidFill>
            <a:srgbClr val="F97817">
              <a:alpha val="49803"/>
            </a:srgbClr>
          </a:solidFill>
          <a:ln>
            <a:noFill/>
          </a:ln>
          <a:effectLst>
            <a:outerShdw blurRad="101598" dist="63500" dir="4200000" algn="br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Completion to Career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receipt of credentials with labor market value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(75%-100%) </a:t>
            </a:r>
            <a:endParaRPr/>
          </a:p>
        </p:txBody>
      </p:sp>
      <p:sp>
        <p:nvSpPr>
          <p:cNvPr id="204" name="Google Shape;204;p31"/>
          <p:cNvSpPr/>
          <p:nvPr/>
        </p:nvSpPr>
        <p:spPr>
          <a:xfrm>
            <a:off x="6423661" y="3030657"/>
            <a:ext cx="1734730" cy="1495961"/>
          </a:xfrm>
          <a:prstGeom prst="roundRect">
            <a:avLst>
              <a:gd name="adj" fmla="val 16667"/>
            </a:avLst>
          </a:prstGeom>
          <a:solidFill>
            <a:srgbClr val="00B0F0">
              <a:alpha val="49803"/>
            </a:srgbClr>
          </a:solidFill>
          <a:ln>
            <a:noFill/>
          </a:ln>
          <a:effectLst>
            <a:outerShdw blurRad="101598" dist="63500" dir="4200000" algn="br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Completion to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streamlined Transfer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(75%-100%)</a:t>
            </a: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1371600" y="-152400"/>
            <a:ext cx="620311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lang="en-US" sz="3200" b="1" i="0" u="none" strike="noStrike" cap="none" dirty="0">
              <a:solidFill>
                <a:srgbClr val="C1EE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rPr>
              <a:t>UHCC</a:t>
            </a:r>
            <a:br>
              <a:rPr lang="en-US" sz="3200" b="1" i="0" u="none" strike="noStrike" cap="none" dirty="0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 dirty="0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rPr>
              <a:t>Student Success Roadmap</a:t>
            </a:r>
            <a:endParaRPr sz="3200" b="1" i="0" u="none" strike="noStrike" cap="none" dirty="0">
              <a:solidFill>
                <a:srgbClr val="C1EE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560791" y="1685389"/>
            <a:ext cx="8126008" cy="110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2A5"/>
              </a:buClr>
              <a:buSzPts val="550"/>
              <a:buFont typeface="Arial"/>
              <a:buNone/>
            </a:pPr>
            <a:endParaRPr sz="2200" b="1" i="0" u="none" strike="noStrike" cap="none">
              <a:solidFill>
                <a:srgbClr val="2752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7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work for this year</a:t>
            </a:r>
            <a:endParaRPr sz="5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311700" y="873457"/>
            <a:ext cx="3999900" cy="58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Constantia"/>
                <a:cs typeface="Constantia"/>
                <a:sym typeface="Constantia"/>
              </a:rPr>
              <a:t>Focus attention on the Student Success/Campus Roadmap to boost enrollment and completion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Constantia"/>
                <a:cs typeface="Constantia"/>
                <a:sym typeface="Constantia"/>
              </a:rPr>
              <a:t>-enrollment management</a:t>
            </a:r>
            <a:endParaRPr sz="2000" dirty="0">
              <a:latin typeface="+mj-lt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Constantia"/>
                <a:cs typeface="Constantia"/>
                <a:sym typeface="Constantia"/>
              </a:rPr>
              <a:t>Strengthen our commitment to being a place-based and indigenous serving institution.</a:t>
            </a:r>
            <a:endParaRPr sz="2000" dirty="0">
              <a:latin typeface="+mj-lt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160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j-lt"/>
                <a:ea typeface="Constantia"/>
                <a:cs typeface="Constantia"/>
                <a:sym typeface="Constantia"/>
              </a:rPr>
              <a:t>Integrate sustainability principles in all that we do- cultural, economic, environmental, and social.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160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r>
              <a:rPr lang="en-US" sz="2000" dirty="0">
                <a:solidFill>
                  <a:schemeClr val="dk1"/>
                </a:solidFill>
                <a:latin typeface="+mj-lt"/>
                <a:ea typeface="Constantia"/>
                <a:cs typeface="Constantia"/>
                <a:sym typeface="Constantia"/>
              </a:rPr>
              <a:t>Follow up on accreditation recommendations, improvement plans and QFEs.</a:t>
            </a:r>
            <a:endParaRPr lang="en-US" sz="2000" b="0" i="0" u="none" strike="noStrike" cap="none" dirty="0">
              <a:solidFill>
                <a:schemeClr val="dk1"/>
              </a:solidFill>
              <a:latin typeface="+mj-lt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1600"/>
              </a:spcAft>
              <a:buClr>
                <a:schemeClr val="accent3"/>
              </a:buClr>
              <a:buSzPts val="2470"/>
              <a:buFont typeface="Noto Sans Symbols"/>
              <a:buChar char="●"/>
            </a:pPr>
            <a:endParaRPr sz="2000" dirty="0"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00" y="1817345"/>
            <a:ext cx="5325033" cy="39937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457200" y="300251"/>
            <a:ext cx="8229600" cy="154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endParaRPr sz="5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6" descr="HAimage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23349" y="1362739"/>
            <a:ext cx="448863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/>
          <p:nvPr/>
        </p:nvSpPr>
        <p:spPr>
          <a:xfrm>
            <a:off x="1592013" y="5423647"/>
            <a:ext cx="20724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Kauai Aloha + Challenge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074" name="Picture 2" descr="https://lh3.googleusercontent.com/p/AF1QipNrSNywZ5Y9de3_Dnrk9e1x9-_Iy28arDOjqI4L=s512-p-qv=p2enkj8kbkuk0pegkot3qqdkn0r0i6te1,m=e267a29f8281a2424b61b7d744dde086,x=,t=25-iv13983?key=cC00SDRjbHkyS2lwWEZ4VXdzM1Zzb0I4Yk1PaTF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9" y="1144401"/>
            <a:ext cx="4305988" cy="43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p/AF1QipP_nFXpjhctyf9sk3NZuNYrWU8jOyTeN0rcS5lD=s512-p-qv=pcgco928qqd7o817fk6e3gdndn60lv0tm,m=e267a29f8281a2424b61b7d744dde086,x=,t=25-iv13980?key=Nm5DZDdDTzRLajhTcGdrZXBmN2NNVUdoTXdwRFJ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55758" y="388749"/>
            <a:ext cx="6850966" cy="685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-1400996" y="39141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</a:rPr>
              <a:t>Kaua`i</a:t>
            </a:r>
            <a:r>
              <a:rPr lang="en-US" sz="3200" dirty="0">
                <a:solidFill>
                  <a:schemeClr val="bg1"/>
                </a:solidFill>
              </a:rPr>
              <a:t> Community College’s Core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     Values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4520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dirty="0">
                <a:solidFill>
                  <a:schemeClr val="bg1"/>
                </a:solidFill>
                <a:latin typeface="Constantia"/>
                <a:ea typeface="Constantia"/>
                <a:cs typeface="Constantia"/>
                <a:sym typeface="Constantia"/>
              </a:rPr>
              <a:t>` o h a n a</a:t>
            </a:r>
            <a:endParaRPr sz="5400" dirty="0">
              <a:solidFill>
                <a:schemeClr val="bg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9900FF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` 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for `</a:t>
            </a:r>
            <a:r>
              <a:rPr lang="en-US" sz="3200" dirty="0" err="1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aina</a:t>
            </a:r>
            <a:endParaRPr sz="3200" dirty="0">
              <a:solidFill>
                <a:srgbClr val="222222"/>
              </a:solidFill>
              <a:highlight>
                <a:srgbClr val="FFFFFF"/>
              </a:highlight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9900FF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o 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for </a:t>
            </a:r>
            <a:r>
              <a:rPr lang="en-US" sz="3200" dirty="0" err="1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ola</a:t>
            </a:r>
            <a:endParaRPr sz="3200" dirty="0">
              <a:solidFill>
                <a:srgbClr val="222222"/>
              </a:solidFill>
              <a:highlight>
                <a:srgbClr val="FFFFFF"/>
              </a:highlight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9900FF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h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 for </a:t>
            </a:r>
            <a:r>
              <a:rPr lang="en-US" sz="3200" dirty="0" err="1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ha`aha`a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7030A0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a 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for </a:t>
            </a:r>
            <a:r>
              <a:rPr lang="en-US" sz="3200" dirty="0" err="1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ahonui</a:t>
            </a:r>
            <a:endParaRPr sz="3200" dirty="0">
              <a:solidFill>
                <a:srgbClr val="222222"/>
              </a:solidFill>
              <a:highlight>
                <a:srgbClr val="FFFFFF"/>
              </a:highlight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3200" dirty="0">
                <a:solidFill>
                  <a:srgbClr val="9900FF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n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 for "</a:t>
            </a:r>
            <a:r>
              <a:rPr lang="en-US" sz="3200" dirty="0" err="1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nānā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3200" dirty="0" err="1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3200" dirty="0" err="1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ke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3200" dirty="0" err="1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kumu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"  </a:t>
            </a:r>
            <a:endParaRPr sz="3200" dirty="0">
              <a:solidFill>
                <a:srgbClr val="222222"/>
              </a:solidFill>
              <a:highlight>
                <a:srgbClr val="FFFFFF"/>
              </a:highlight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9900FF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a</a:t>
            </a:r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latin typeface="Constantia"/>
                <a:ea typeface="Constantia"/>
                <a:cs typeface="Constantia"/>
                <a:sym typeface="Constantia"/>
              </a:rPr>
              <a:t>  for aloha</a:t>
            </a:r>
            <a:endParaRPr sz="3200" dirty="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0"/>
          <a:stretch/>
        </p:blipFill>
        <p:spPr>
          <a:xfrm>
            <a:off x="5878815" y="1"/>
            <a:ext cx="3265185" cy="3618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965" y="3467830"/>
            <a:ext cx="4182035" cy="3390170"/>
          </a:xfrm>
          <a:prstGeom prst="rect">
            <a:avLst/>
          </a:prstGeom>
          <a:effectLst>
            <a:glow rad="63500">
              <a:srgbClr val="002060">
                <a:alpha val="40000"/>
              </a:srgbClr>
            </a:glo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72955"/>
            <a:ext cx="8520600" cy="900752"/>
          </a:xfrm>
        </p:spPr>
        <p:txBody>
          <a:bodyPr/>
          <a:lstStyle/>
          <a:p>
            <a:pPr algn="ctr"/>
            <a:r>
              <a:rPr lang="en-US" dirty="0"/>
              <a:t>Responding to Mauna Kea and Local Issues of Resistance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3417504"/>
            <a:ext cx="3999900" cy="3024239"/>
          </a:xfrm>
        </p:spPr>
        <p:txBody>
          <a:bodyPr/>
          <a:lstStyle/>
          <a:p>
            <a:r>
              <a:rPr lang="en-US" sz="2400" dirty="0" err="1"/>
              <a:t>Kapu</a:t>
            </a:r>
            <a:r>
              <a:rPr lang="en-US" sz="2400" dirty="0"/>
              <a:t> Aloha</a:t>
            </a:r>
          </a:p>
          <a:p>
            <a:r>
              <a:rPr lang="en-US" sz="2400" dirty="0"/>
              <a:t>Creating a safe place to share thoughts and emotions</a:t>
            </a:r>
          </a:p>
          <a:p>
            <a:r>
              <a:rPr lang="en-US" sz="2400" dirty="0"/>
              <a:t>Reminding students and faculty/staff of educational </a:t>
            </a:r>
            <a:r>
              <a:rPr lang="en-US" sz="2400" dirty="0" err="1"/>
              <a:t>kuleana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82" y="1173707"/>
            <a:ext cx="4394748" cy="2243797"/>
          </a:xfrm>
          <a:prstGeom prst="rect">
            <a:avLst/>
          </a:prstGeom>
        </p:spPr>
      </p:pic>
      <p:sp>
        <p:nvSpPr>
          <p:cNvPr id="7" name="AutoShape 4" descr="Image result for kauai salt beds"/>
          <p:cNvSpPr>
            <a:spLocks noGrp="1" noChangeAspect="1" noChangeArrowheads="1"/>
          </p:cNvSpPr>
          <p:nvPr>
            <p:ph type="body" idx="2"/>
          </p:nvPr>
        </p:nvSpPr>
        <p:spPr bwMode="auto">
          <a:xfrm>
            <a:off x="4804012" y="1173708"/>
            <a:ext cx="4028288" cy="21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Forums for Employees and Students:</a:t>
            </a:r>
          </a:p>
          <a:p>
            <a:r>
              <a:rPr lang="en-US" sz="2400" dirty="0"/>
              <a:t>Tuesday Sept 3 12-2 FA Wednesday Sept 4 12-2</a:t>
            </a:r>
          </a:p>
          <a:p>
            <a:r>
              <a:rPr lang="en-US" sz="2400" dirty="0"/>
              <a:t>FA Tuesday Sept 3 4-6 TBA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012" y="3698051"/>
            <a:ext cx="4125852" cy="27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79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xfrm>
            <a:off x="13446" y="0"/>
            <a:ext cx="2743200" cy="61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Imua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0"/>
          <p:cNvSpPr txBox="1">
            <a:spLocks noGrp="1"/>
          </p:cNvSpPr>
          <p:nvPr>
            <p:ph type="body" idx="1"/>
          </p:nvPr>
        </p:nvSpPr>
        <p:spPr>
          <a:xfrm>
            <a:off x="532134" y="522558"/>
            <a:ext cx="2122963" cy="236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816"/>
              </a:spcBef>
              <a:spcAft>
                <a:spcPts val="0"/>
              </a:spcAft>
              <a:buClr>
                <a:schemeClr val="accent3"/>
              </a:buClr>
              <a:buSzPts val="3876"/>
              <a:buFont typeface="Noto Sans Symbols"/>
              <a:buNone/>
            </a:pPr>
            <a:endParaRPr sz="408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84"/>
              </a:spcBef>
              <a:spcAft>
                <a:spcPts val="0"/>
              </a:spcAft>
              <a:buClr>
                <a:schemeClr val="accent3"/>
              </a:buClr>
              <a:buSzPts val="4199"/>
              <a:buFont typeface="Noto Sans Symbols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sym typeface="Constantia"/>
              </a:rPr>
              <a:t>‘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sym typeface="Constantia"/>
              </a:rPr>
              <a:t>A‘ohe</a:t>
            </a:r>
            <a:r>
              <a:rPr lang="en-US" sz="4000" b="0" i="0" u="none" strike="noStrike" cap="none" dirty="0">
                <a:solidFill>
                  <a:schemeClr val="dk1"/>
                </a:solidFill>
                <a:sym typeface="Constantia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884"/>
              </a:spcBef>
              <a:spcAft>
                <a:spcPts val="0"/>
              </a:spcAft>
              <a:buClr>
                <a:schemeClr val="accent3"/>
              </a:buClr>
              <a:buSzPts val="4199"/>
              <a:buFont typeface="Noto Sans Symbols"/>
              <a:buNone/>
            </a:pPr>
            <a:r>
              <a:rPr lang="en-US" sz="4000" b="0" i="0" u="none" strike="noStrike" cap="none" dirty="0" err="1">
                <a:solidFill>
                  <a:schemeClr val="dk1"/>
                </a:solidFill>
                <a:sym typeface="Constantia"/>
              </a:rPr>
              <a:t>hana</a:t>
            </a:r>
            <a:r>
              <a:rPr lang="en-US" sz="4000" b="0" i="0" u="none" strike="noStrike" cap="none" dirty="0">
                <a:solidFill>
                  <a:schemeClr val="dk1"/>
                </a:solidFill>
                <a:sym typeface="Constanti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sym typeface="Constantia"/>
              </a:rPr>
              <a:t>nui</a:t>
            </a:r>
            <a:r>
              <a:rPr lang="en-US" sz="4000" b="0" i="0" u="none" strike="noStrike" cap="none" dirty="0">
                <a:solidFill>
                  <a:schemeClr val="dk1"/>
                </a:solidFill>
                <a:sym typeface="Constantia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884"/>
              </a:spcBef>
              <a:spcAft>
                <a:spcPts val="0"/>
              </a:spcAft>
              <a:buClr>
                <a:schemeClr val="accent3"/>
              </a:buClr>
              <a:buSzPts val="4199"/>
              <a:buFont typeface="Noto Sans Symbols"/>
              <a:buNone/>
            </a:pPr>
            <a:r>
              <a:rPr lang="en-US" sz="4000" b="0" i="0" u="none" strike="noStrike" cap="none" dirty="0" err="1">
                <a:solidFill>
                  <a:schemeClr val="dk1"/>
                </a:solidFill>
                <a:sym typeface="Constantia"/>
              </a:rPr>
              <a:t>ke</a:t>
            </a:r>
            <a:r>
              <a:rPr lang="en-US" sz="4000" b="0" i="0" u="none" strike="noStrike" cap="none" dirty="0">
                <a:solidFill>
                  <a:schemeClr val="dk1"/>
                </a:solidFill>
                <a:sym typeface="Constantia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sym typeface="Constantia"/>
              </a:rPr>
              <a:t>alu</a:t>
            </a:r>
            <a:r>
              <a:rPr lang="en-US" sz="4000" b="0" i="0" u="none" strike="noStrike" cap="none" dirty="0">
                <a:solidFill>
                  <a:schemeClr val="dk1"/>
                </a:solidFill>
                <a:sym typeface="Constantia"/>
              </a:rPr>
              <a:t> ‘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sym typeface="Constantia"/>
              </a:rPr>
              <a:t>ia.</a:t>
            </a:r>
            <a:endParaRPr sz="4000" dirty="0"/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3"/>
              </a:buClr>
              <a:buSzPts val="2584"/>
              <a:buFont typeface="Noto Sans Symbols"/>
              <a:buNone/>
            </a:pPr>
            <a:endParaRPr sz="272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3"/>
              </a:buClr>
              <a:buSzPts val="2584"/>
              <a:buFont typeface="Noto Sans Symbols"/>
              <a:buNone/>
            </a:pPr>
            <a:br>
              <a:rPr lang="en-US" sz="27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72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38"/>
              </a:spcBef>
              <a:spcAft>
                <a:spcPts val="1600"/>
              </a:spcAft>
              <a:buClr>
                <a:schemeClr val="accent3"/>
              </a:buClr>
              <a:buSzPts val="1131"/>
              <a:buFont typeface="Noto Sans Symbols"/>
              <a:buNone/>
            </a:pPr>
            <a:br>
              <a:rPr lang="en-US" sz="119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119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2931995" y="5499851"/>
            <a:ext cx="385877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 task is too big </a:t>
            </a:r>
            <a:endParaRPr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 done together </a:t>
            </a:r>
            <a:endParaRPr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all.</a:t>
            </a:r>
            <a:endParaRPr sz="2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70" name="Google Shape;270;p40"/>
          <p:cNvPicPr preferRelativeResize="0">
            <a:picLocks noGrp="1"/>
          </p:cNvPicPr>
          <p:nvPr>
            <p:ph type="body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995" y="0"/>
            <a:ext cx="2675429" cy="256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 descr="11 graduate celebrating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3104" y="14020800"/>
            <a:ext cx="8046207" cy="76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3" y="3884957"/>
            <a:ext cx="2946088" cy="297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671" y="-305917"/>
            <a:ext cx="3253329" cy="4340036"/>
          </a:xfrm>
          <a:prstGeom prst="rect">
            <a:avLst/>
          </a:prstGeom>
        </p:spPr>
      </p:pic>
      <p:pic>
        <p:nvPicPr>
          <p:cNvPr id="1026" name="Picture 2" descr="https://lh3.googleusercontent.com/p/AF1QipOl-xjgPphKCAzt4vgEFE9cDCtEcjT6sZq_vMMz=s512-p-qv=patgqtrsu8tsn7ivtckovughuh9r4sa6u,m=e267a29f8281a2424b61b7d744dde086,x=,t=25-iv13973?key=R0NRUGZiOWoxNWtNaHBoVEpvczhhckhnQlNTM0Z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1567" y="2568388"/>
            <a:ext cx="3069104" cy="28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p/AF1QipPeyhnYzhVrRBqxeZ6-2LBSZSlh6GdOUo95rxjq=s512-p-qv=p0vhttt5js6mj29h1p5oo8grne8me45cp,m=e267a29f8281a2424b61b7d744dde086,x=,t=25-iv13977?key=cWNOLUhMSXRXLVRGcVVnR2tmX0ZrbS1nNnBNejV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083" y="4034120"/>
            <a:ext cx="3265917" cy="3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body" idx="4294967295"/>
          </p:nvPr>
        </p:nvSpPr>
        <p:spPr>
          <a:xfrm>
            <a:off x="0" y="620675"/>
            <a:ext cx="3107586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Kauaʻi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Community College is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kahua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that inspires, engages, and empowers learners and educators to enrich our community and our world.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0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710"/>
              <a:buFont typeface="Noto Sans Symbols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kū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Kulanui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Kaiāulu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Kauaʻi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ʻano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he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kahua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e 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hoʻoulu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hoʻā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hoʻoikaika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ʻia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ʻike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 me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naʻauao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nā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kānaka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aʻo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aku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aʻo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no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hoʻowaiwai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ʻana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kaiāulu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 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honua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20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520"/>
              <a:buFont typeface="Noto Sans Symbols"/>
              <a:buNone/>
            </a:pPr>
            <a:br>
              <a:rPr lang="en-US" sz="1600" b="0" i="1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en-US" sz="1600" b="0" i="1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1600" b="0" i="1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130"/>
              </a:spcBef>
              <a:spcAft>
                <a:spcPts val="0"/>
              </a:spcAft>
              <a:buClr>
                <a:schemeClr val="accent3"/>
              </a:buClr>
              <a:buSzPts val="618"/>
              <a:buFont typeface="Noto Sans Symbols"/>
              <a:buNone/>
            </a:pPr>
            <a:br>
              <a:rPr lang="en-US" sz="650" b="0" i="1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650" b="0" i="1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35108" algn="l" rtl="0">
              <a:lnSpc>
                <a:spcPct val="80000"/>
              </a:lnSpc>
              <a:spcBef>
                <a:spcPts val="130"/>
              </a:spcBef>
              <a:spcAft>
                <a:spcPts val="1600"/>
              </a:spcAft>
              <a:buClr>
                <a:schemeClr val="accent3"/>
              </a:buClr>
              <a:buSzPts val="618"/>
              <a:buFont typeface="Noto Sans Symbols"/>
              <a:buNone/>
            </a:pPr>
            <a:endParaRPr sz="650" b="0" i="1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7586" y="0"/>
            <a:ext cx="5967664" cy="4728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7586" y="5108265"/>
            <a:ext cx="5706405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lnSpc>
                <a:spcPct val="80000"/>
              </a:lnSpc>
              <a:spcBef>
                <a:spcPts val="320"/>
              </a:spcBef>
              <a:buClr>
                <a:schemeClr val="accent3"/>
              </a:buClr>
              <a:buSzPts val="1520"/>
            </a:pPr>
            <a:r>
              <a:rPr lang="en-US" sz="1800" b="1" i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ʻO</a:t>
            </a:r>
            <a:r>
              <a:rPr lang="en-US" sz="1800" b="1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ke</a:t>
            </a:r>
            <a:r>
              <a:rPr lang="en-US" sz="1800" b="1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kahua</a:t>
            </a:r>
            <a:r>
              <a:rPr lang="en-US" sz="1800" b="1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ma </a:t>
            </a:r>
            <a:r>
              <a:rPr lang="en-US" sz="1800" b="1" i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mua</a:t>
            </a:r>
            <a:r>
              <a:rPr lang="en-US" sz="1800" b="1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ma hope </a:t>
            </a:r>
            <a:r>
              <a:rPr lang="en-US" sz="1800" b="1" i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ke</a:t>
            </a:r>
            <a:r>
              <a:rPr lang="en-US" sz="1800" b="1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kūkulu</a:t>
            </a:r>
            <a:r>
              <a:rPr lang="en-US" sz="1800" b="1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lang="en-US" sz="1800" i="1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lvl="0" indent="-274320">
              <a:lnSpc>
                <a:spcPct val="80000"/>
              </a:lnSpc>
              <a:spcBef>
                <a:spcPts val="320"/>
              </a:spcBef>
              <a:buClr>
                <a:schemeClr val="accent3"/>
              </a:buClr>
              <a:buSzPts val="1520"/>
            </a:pPr>
            <a:r>
              <a:rPr lang="en-US" sz="1800" b="1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First comes the foundation, then comes the building.</a:t>
            </a:r>
            <a:endParaRPr lang="en-US" sz="1800" i="1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lvl="0" indent="-274320">
              <a:lnSpc>
                <a:spcPct val="80000"/>
              </a:lnSpc>
              <a:spcBef>
                <a:spcPts val="320"/>
              </a:spcBef>
              <a:buClr>
                <a:schemeClr val="accent3"/>
              </a:buClr>
              <a:buSzPts val="1520"/>
            </a:pPr>
            <a:r>
              <a:rPr lang="en-US" sz="1800" b="1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lang="en-US" sz="1800" b="1" i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ʻŌlelo</a:t>
            </a:r>
            <a:r>
              <a:rPr lang="en-US" sz="1800" b="1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Noʻeau</a:t>
            </a:r>
            <a:r>
              <a:rPr lang="en-US" sz="1800" b="1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number 2459)</a:t>
            </a:r>
            <a:endParaRPr lang="en-US" sz="1800" i="1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8042"/>
          </a:xfrm>
        </p:spPr>
        <p:txBody>
          <a:bodyPr/>
          <a:lstStyle/>
          <a:p>
            <a:pPr algn="ctr"/>
            <a:r>
              <a:rPr lang="en-US" dirty="0"/>
              <a:t>Who are our students?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1898" y="1576529"/>
            <a:ext cx="2785951" cy="1914815"/>
            <a:chOff x="628650" y="1601469"/>
            <a:chExt cx="2785951" cy="19148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650" y="1903615"/>
              <a:ext cx="659823" cy="16126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4851" y="1903615"/>
              <a:ext cx="955964" cy="16126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"/>
            <a:stretch/>
          </p:blipFill>
          <p:spPr>
            <a:xfrm>
              <a:off x="2294312" y="1903614"/>
              <a:ext cx="1120289" cy="161266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8650" y="1601471"/>
              <a:ext cx="89479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>
                  <a:ln w="0"/>
                  <a:solidFill>
                    <a:srgbClr val="83D3F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34%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9804" y="1601470"/>
              <a:ext cx="89479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>
                  <a:ln w="0"/>
                  <a:solidFill>
                    <a:srgbClr val="F38FB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57%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51658" y="1601469"/>
              <a:ext cx="68640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C6B4D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</a:t>
              </a:r>
              <a:r>
                <a:rPr lang="en-US" sz="3200" b="0" cap="none" spc="0" dirty="0">
                  <a:ln w="0"/>
                  <a:solidFill>
                    <a:srgbClr val="C6B4D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3657" y="3239284"/>
              <a:ext cx="1072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rgbClr val="7030A0"/>
                  </a:solidFill>
                </a:rPr>
                <a:t>Not Reported</a:t>
              </a:r>
            </a:p>
          </p:txBody>
        </p:sp>
      </p:grp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345647"/>
              </p:ext>
            </p:extLst>
          </p:nvPr>
        </p:nvGraphicFramePr>
        <p:xfrm>
          <a:off x="3957456" y="11050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039983" y="1501712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Hawaiian or Part Hawaiian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9378" y="2119625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5522" y="2720912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Filipino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56604" y="3347134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Caucasian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185253" y="4156852"/>
            <a:ext cx="6616053" cy="2385701"/>
            <a:chOff x="1126879" y="4206639"/>
            <a:chExt cx="6616053" cy="2385701"/>
          </a:xfrm>
        </p:grpSpPr>
        <p:grpSp>
          <p:nvGrpSpPr>
            <p:cNvPr id="32" name="Group 31"/>
            <p:cNvGrpSpPr/>
            <p:nvPr/>
          </p:nvGrpSpPr>
          <p:grpSpPr>
            <a:xfrm>
              <a:off x="1126879" y="4256266"/>
              <a:ext cx="1072342" cy="1163089"/>
              <a:chOff x="886849" y="4559598"/>
              <a:chExt cx="1072342" cy="1163089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3184" y="4559598"/>
                <a:ext cx="1001087" cy="1163089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886849" y="5306843"/>
                <a:ext cx="1072342" cy="369332"/>
              </a:xfrm>
              <a:prstGeom prst="rect">
                <a:avLst/>
              </a:prstGeom>
              <a:solidFill>
                <a:srgbClr val="91DC5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Under 18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541952" y="4315515"/>
              <a:ext cx="1176917" cy="1103840"/>
              <a:chOff x="2301922" y="4618847"/>
              <a:chExt cx="1176917" cy="110384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01922" y="4618847"/>
                <a:ext cx="1176917" cy="110384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2354209" y="5313059"/>
                <a:ext cx="1072342" cy="369332"/>
              </a:xfrm>
              <a:prstGeom prst="rect">
                <a:avLst/>
              </a:prstGeom>
              <a:solidFill>
                <a:srgbClr val="D8002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18 to 19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165318" y="4256266"/>
              <a:ext cx="1388128" cy="1116654"/>
              <a:chOff x="4842158" y="4559598"/>
              <a:chExt cx="1388128" cy="111665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2158" y="4559598"/>
                <a:ext cx="1388128" cy="962859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040244" y="5306920"/>
                <a:ext cx="1003962" cy="369332"/>
              </a:xfrm>
              <a:prstGeom prst="rect">
                <a:avLst/>
              </a:prstGeom>
              <a:solidFill>
                <a:srgbClr val="933EC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25 to 34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813604" y="4206639"/>
              <a:ext cx="1397196" cy="1168906"/>
              <a:chOff x="3490444" y="4509971"/>
              <a:chExt cx="1397196" cy="116890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0444" y="4509971"/>
                <a:ext cx="1397196" cy="908177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687590" y="5309545"/>
                <a:ext cx="1057497" cy="369332"/>
              </a:xfrm>
              <a:prstGeom prst="rect">
                <a:avLst/>
              </a:prstGeom>
              <a:solidFill>
                <a:srgbClr val="006D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20 to 24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467303" y="4256267"/>
              <a:ext cx="1275629" cy="1116653"/>
              <a:chOff x="6252212" y="4559599"/>
              <a:chExt cx="1275629" cy="1116653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448"/>
              <a:stretch/>
            </p:blipFill>
            <p:spPr>
              <a:xfrm>
                <a:off x="6252212" y="4559599"/>
                <a:ext cx="1275629" cy="1083618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374858" y="5306920"/>
                <a:ext cx="1003962" cy="369332"/>
              </a:xfrm>
              <a:prstGeom prst="rect">
                <a:avLst/>
              </a:prstGeom>
              <a:solidFill>
                <a:srgbClr val="D648D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35 Plus</a:t>
                </a:r>
              </a:p>
            </p:txBody>
          </p:sp>
        </p:grpSp>
        <p:sp>
          <p:nvSpPr>
            <p:cNvPr id="39" name="Flowchart: Connector 38"/>
            <p:cNvSpPr/>
            <p:nvPr/>
          </p:nvSpPr>
          <p:spPr>
            <a:xfrm>
              <a:off x="1127630" y="5505618"/>
              <a:ext cx="1100922" cy="1086722"/>
            </a:xfrm>
            <a:prstGeom prst="flowChartConnector">
              <a:avLst/>
            </a:prstGeom>
            <a:noFill/>
            <a:ln w="63500">
              <a:solidFill>
                <a:srgbClr val="91D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76002" y="5733648"/>
              <a:ext cx="80663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33%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24047" y="5748489"/>
              <a:ext cx="80663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23%</a:t>
              </a: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4010740" y="5538649"/>
              <a:ext cx="954990" cy="966881"/>
            </a:xfrm>
            <a:prstGeom prst="flowChartConnector">
              <a:avLst/>
            </a:prstGeom>
            <a:noFill/>
            <a:ln w="63500">
              <a:solidFill>
                <a:srgbClr val="006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4452" y="5761800"/>
              <a:ext cx="80663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20%</a:t>
              </a: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5446807" y="5663912"/>
              <a:ext cx="754200" cy="728222"/>
            </a:xfrm>
            <a:prstGeom prst="flowChartConnector">
              <a:avLst/>
            </a:prstGeom>
            <a:noFill/>
            <a:ln w="63500">
              <a:solidFill>
                <a:srgbClr val="933E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6731215" y="5663912"/>
              <a:ext cx="661413" cy="692374"/>
            </a:xfrm>
            <a:prstGeom prst="flowChartConnector">
              <a:avLst/>
            </a:prstGeom>
            <a:noFill/>
            <a:ln w="63500">
              <a:solidFill>
                <a:srgbClr val="D648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28065" y="5748489"/>
              <a:ext cx="80663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13%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69767" y="5734641"/>
              <a:ext cx="80663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11%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2257646" y="6023410"/>
              <a:ext cx="320040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1" idx="6"/>
            </p:cNvCxnSpPr>
            <p:nvPr/>
          </p:nvCxnSpPr>
          <p:spPr>
            <a:xfrm flipV="1">
              <a:off x="3548510" y="6010100"/>
              <a:ext cx="423594" cy="759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990964" y="6010099"/>
              <a:ext cx="428048" cy="276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235295" y="6007326"/>
              <a:ext cx="466344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Connector 40"/>
            <p:cNvSpPr/>
            <p:nvPr/>
          </p:nvSpPr>
          <p:spPr>
            <a:xfrm>
              <a:off x="2608706" y="5505618"/>
              <a:ext cx="939804" cy="1024144"/>
            </a:xfrm>
            <a:prstGeom prst="flowChartConnector">
              <a:avLst/>
            </a:prstGeom>
            <a:noFill/>
            <a:ln w="63500">
              <a:solidFill>
                <a:srgbClr val="D80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4814" y="6580199"/>
            <a:ext cx="89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2018 Census: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https://public.tableau.com/shared/H3MGK8G76?:display_count=yes&amp;:origin=viz_share_link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N = 1,486</a:t>
            </a:r>
          </a:p>
        </p:txBody>
      </p:sp>
    </p:spTree>
    <p:extLst>
      <p:ext uri="{BB962C8B-B14F-4D97-AF65-F5344CB8AC3E}">
        <p14:creationId xmlns:p14="http://schemas.microsoft.com/office/powerpoint/2010/main" val="251093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9602" y="1689395"/>
            <a:ext cx="9161638" cy="4771176"/>
          </a:xfrm>
          <a:prstGeom prst="rect">
            <a:avLst/>
          </a:prstGeom>
          <a:solidFill>
            <a:schemeClr val="accent3">
              <a:alpha val="10000"/>
            </a:schemeClr>
          </a:solidFill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213209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Full-Time/Part-Time Students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098" y="3624055"/>
            <a:ext cx="1716961" cy="1716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3742" y="3256911"/>
            <a:ext cx="110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8D8D8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28</a:t>
            </a:r>
            <a:r>
              <a:rPr lang="en-US" sz="2400" dirty="0">
                <a:ln w="0"/>
                <a:solidFill>
                  <a:srgbClr val="8D8D8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1871" y="4931674"/>
            <a:ext cx="110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8B8B8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72</a:t>
            </a:r>
            <a:r>
              <a:rPr lang="en-US" sz="2400" dirty="0">
                <a:ln w="0"/>
                <a:solidFill>
                  <a:srgbClr val="8B8B8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6363" y="3197822"/>
            <a:ext cx="1106393" cy="9233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22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6362" y="4905513"/>
            <a:ext cx="110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78</a:t>
            </a:r>
            <a:r>
              <a:rPr lang="en-US" sz="2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42738" y="3212558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  FULL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457200" y="4895463"/>
            <a:ext cx="4383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  PART TIME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093" y="1829438"/>
            <a:ext cx="2723964" cy="960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460" y="1689395"/>
            <a:ext cx="3230887" cy="11887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814" y="6580199"/>
            <a:ext cx="89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2018 Census 															         N = 1,486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3905" y="2769860"/>
            <a:ext cx="25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Credits for KAU Only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460" y="2769860"/>
            <a:ext cx="25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Credits across System</a:t>
            </a:r>
          </a:p>
        </p:txBody>
      </p:sp>
    </p:spTree>
    <p:extLst>
      <p:ext uri="{BB962C8B-B14F-4D97-AF65-F5344CB8AC3E}">
        <p14:creationId xmlns:p14="http://schemas.microsoft.com/office/powerpoint/2010/main" val="237459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962"/>
            <a:ext cx="7886700" cy="8238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Student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14" y="6580199"/>
            <a:ext cx="89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2018 Census – Does not include Early College or non KAU Home Campus Enrollments			                                   N = 987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21" y="1996985"/>
            <a:ext cx="3818176" cy="1618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2417" y="2398519"/>
            <a:ext cx="138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75</a:t>
            </a: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%</a:t>
            </a:r>
            <a:endParaRPr lang="en-US" sz="5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401" y="1014137"/>
            <a:ext cx="3227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8621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Immediate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7944" y="1032016"/>
            <a:ext cx="2304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8621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Highest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1" y="4192675"/>
            <a:ext cx="3784066" cy="1532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450" y="3410990"/>
            <a:ext cx="413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Earn an Associate or Certificate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1889" y="5179239"/>
            <a:ext cx="12637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%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344" y="5668212"/>
            <a:ext cx="4130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879C5"/>
                </a:solidFill>
              </a:rPr>
              <a:t>Take courses to Transfer to Another College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728" y="1955346"/>
            <a:ext cx="3818176" cy="1618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21925" y="2356880"/>
            <a:ext cx="1383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63</a:t>
            </a: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9168" y="3450559"/>
            <a:ext cx="413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Earn a Bachelors or Higher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898" y="4192675"/>
            <a:ext cx="3938257" cy="22738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638791" y="5074407"/>
            <a:ext cx="121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21000">
                      <a:srgbClr val="862175"/>
                    </a:gs>
                    <a:gs pos="99000">
                      <a:srgbClr val="C5C7CA"/>
                    </a:gs>
                  </a:gsLst>
                  <a:lin ang="5400000"/>
                </a:gradFill>
              </a:rPr>
              <a:t>74</a:t>
            </a:r>
            <a:r>
              <a:rPr lang="en-US" sz="3600" dirty="0">
                <a:ln w="0"/>
                <a:gradFill>
                  <a:gsLst>
                    <a:gs pos="21000">
                      <a:srgbClr val="862175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%</a:t>
            </a:r>
            <a:endParaRPr lang="en-US" sz="5400" b="0" cap="none" spc="0" dirty="0">
              <a:ln w="0"/>
              <a:gradFill>
                <a:gsLst>
                  <a:gs pos="21000">
                    <a:srgbClr val="862175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5931" y="5849259"/>
            <a:ext cx="413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62175"/>
                </a:solidFill>
              </a:rPr>
              <a:t>From a Hawaiian Institution</a:t>
            </a:r>
          </a:p>
        </p:txBody>
      </p:sp>
    </p:spTree>
    <p:extLst>
      <p:ext uri="{BB962C8B-B14F-4D97-AF65-F5344CB8AC3E}">
        <p14:creationId xmlns:p14="http://schemas.microsoft.com/office/powerpoint/2010/main" val="262632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8038"/>
          </a:xfrm>
        </p:spPr>
        <p:txBody>
          <a:bodyPr/>
          <a:lstStyle/>
          <a:p>
            <a:pPr algn="ctr"/>
            <a:r>
              <a:rPr lang="en-US" dirty="0"/>
              <a:t>Historical Fall Enrollment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787652" y="1711107"/>
          <a:ext cx="7568696" cy="474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814" y="6580199"/>
            <a:ext cx="89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Term Census 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429199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8450"/>
          </a:xfrm>
        </p:spPr>
        <p:txBody>
          <a:bodyPr/>
          <a:lstStyle/>
          <a:p>
            <a:pPr algn="ctr"/>
            <a:r>
              <a:rPr lang="en-US" dirty="0"/>
              <a:t>Fall Term Distance Education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96705" y="1520983"/>
          <a:ext cx="7650178" cy="48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814" y="6580199"/>
            <a:ext cx="89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Term Census 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278157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College at Kauai CC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24538333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79154642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88740411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7030033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242044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Classes at Kauai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Classes at </a:t>
                      </a:r>
                      <a:r>
                        <a:rPr lang="en-US" dirty="0" err="1"/>
                        <a:t>Kapaa</a:t>
                      </a:r>
                      <a:r>
                        <a:rPr lang="en-US" dirty="0"/>
                        <a:t>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Classes</a:t>
                      </a:r>
                      <a:r>
                        <a:rPr lang="en-US" baseline="0" dirty="0"/>
                        <a:t> at Waimea 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</a:t>
                      </a:r>
                      <a:br>
                        <a:rPr lang="en-US" dirty="0"/>
                      </a:br>
                      <a:r>
                        <a:rPr lang="en-US" dirty="0"/>
                        <a:t>Early College Enrollment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22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Fall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62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Spring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7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Fall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0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Spring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71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Fall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9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Spring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96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87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Spring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2019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88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Fall 2019*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78346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6077585"/>
            <a:ext cx="788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*preliminary data as of 08/14/2019</a:t>
            </a:r>
          </a:p>
        </p:txBody>
      </p:sp>
    </p:spTree>
    <p:extLst>
      <p:ext uri="{BB962C8B-B14F-4D97-AF65-F5344CB8AC3E}">
        <p14:creationId xmlns:p14="http://schemas.microsoft.com/office/powerpoint/2010/main" val="5851211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1440</Words>
  <Application>Microsoft Macintosh PowerPoint</Application>
  <PresentationFormat>On-screen Show (4:3)</PresentationFormat>
  <Paragraphs>355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Times New Roman</vt:lpstr>
      <vt:lpstr>Calibri</vt:lpstr>
      <vt:lpstr>Arial</vt:lpstr>
      <vt:lpstr>Constantia</vt:lpstr>
      <vt:lpstr>Noto Sans Symbols</vt:lpstr>
      <vt:lpstr>Simple Light</vt:lpstr>
      <vt:lpstr>PowerPoint Presentation</vt:lpstr>
      <vt:lpstr>PowerPoint Presentation</vt:lpstr>
      <vt:lpstr>PowerPoint Presentation</vt:lpstr>
      <vt:lpstr>Who are our students?</vt:lpstr>
      <vt:lpstr>Full-Time/Part-Time Students</vt:lpstr>
      <vt:lpstr>Student Goals</vt:lpstr>
      <vt:lpstr>Historical Fall Enrollment</vt:lpstr>
      <vt:lpstr>Fall Term Distance Education</vt:lpstr>
      <vt:lpstr>Early College at Kauai CC</vt:lpstr>
      <vt:lpstr>BIG YEAR FOR  DEGREE COMPLETIONS!</vt:lpstr>
      <vt:lpstr>2019 KCC Results on  UH Performance Measures</vt:lpstr>
      <vt:lpstr>2018 KCC Results on  UHCC Performance Measures</vt:lpstr>
      <vt:lpstr>PowerPoint Presentation</vt:lpstr>
      <vt:lpstr>Placement</vt:lpstr>
      <vt:lpstr>Other Successes</vt:lpstr>
      <vt:lpstr>  Budget Situation</vt:lpstr>
      <vt:lpstr>Budget Realities and Guidelines</vt:lpstr>
      <vt:lpstr>Campus Survey: Top 5 Items for Faculty/Staff</vt:lpstr>
      <vt:lpstr>Campus Survey: Top 5 Items for Students</vt:lpstr>
      <vt:lpstr>   Top 5 Departments for Faculty/Staff</vt:lpstr>
      <vt:lpstr>Top 5 Departments for Students</vt:lpstr>
      <vt:lpstr>    Most N/A Response Departments</vt:lpstr>
      <vt:lpstr>      Kauai CC Priorities 2018-2021</vt:lpstr>
      <vt:lpstr>PowerPoint Presentation</vt:lpstr>
      <vt:lpstr>Our work for this year</vt:lpstr>
      <vt:lpstr>PowerPoint Presentation</vt:lpstr>
      <vt:lpstr>Kaua`i Community College’s Core         Values</vt:lpstr>
      <vt:lpstr>Responding to Mauna Kea and Local Issues of Resistance</vt:lpstr>
      <vt:lpstr>Imua!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helencox</dc:creator>
  <cp:lastModifiedBy>Maritza Medina</cp:lastModifiedBy>
  <cp:revision>47</cp:revision>
  <cp:lastPrinted>2019-08-20T02:58:43Z</cp:lastPrinted>
  <dcterms:modified xsi:type="dcterms:W3CDTF">2019-08-23T01:50:26Z</dcterms:modified>
</cp:coreProperties>
</file>