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57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1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lyssamacdonald\Documents\Leeward%20CC\Wo%20Learning%20Champions\I%20Wish%20My%20Teacher%20Knew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lyssamacdonald\Documents\Leeward%20CC\Wo%20Learning%20Champions\I%20Wish%20My%20Teacher%20Knew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lyssamacdonald\Documents\Leeward%20CC\Wo%20Learning%20Champions\I%20Wish%20My%20Teacher%20Knew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'Positive-Negative'!$D$2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'Positive-Negative'!$E$1:$K$1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'Positive-Negative'!$E$2:$K$2</c:f>
              <c:numCache>
                <c:formatCode>General</c:formatCode>
                <c:ptCount val="7"/>
                <c:pt idx="0">
                  <c:v>48</c:v>
                </c:pt>
                <c:pt idx="1">
                  <c:v>12</c:v>
                </c:pt>
                <c:pt idx="2">
                  <c:v>10</c:v>
                </c:pt>
                <c:pt idx="3">
                  <c:v>32</c:v>
                </c:pt>
                <c:pt idx="4">
                  <c:v>29</c:v>
                </c:pt>
                <c:pt idx="5">
                  <c:v>18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E-4141-8965-997F0632034C}"/>
            </c:ext>
          </c:extLst>
        </c:ser>
        <c:ser>
          <c:idx val="1"/>
          <c:order val="1"/>
          <c:tx>
            <c:strRef>
              <c:f>'Positive-Negative'!$D$3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'Positive-Negative'!$E$1:$K$1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'Positive-Negative'!$E$3:$K$3</c:f>
              <c:numCache>
                <c:formatCode>General</c:formatCode>
                <c:ptCount val="7"/>
                <c:pt idx="0">
                  <c:v>118</c:v>
                </c:pt>
                <c:pt idx="1">
                  <c:v>67</c:v>
                </c:pt>
                <c:pt idx="2">
                  <c:v>19</c:v>
                </c:pt>
                <c:pt idx="3">
                  <c:v>40</c:v>
                </c:pt>
                <c:pt idx="4">
                  <c:v>72</c:v>
                </c:pt>
                <c:pt idx="5">
                  <c:v>37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E-4141-8965-997F06320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7279"/>
        <c:axId val="20735903"/>
      </c:barChart>
      <c:catAx>
        <c:axId val="2000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5903"/>
        <c:crosses val="autoZero"/>
        <c:auto val="1"/>
        <c:lblAlgn val="ctr"/>
        <c:lblOffset val="100"/>
        <c:noMultiLvlLbl val="0"/>
      </c:catAx>
      <c:valAx>
        <c:axId val="2073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6-C74E-8F57-F8E38B4C1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6-C74E-8F57-F8E38B4C1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6-C74E-8F57-F8E38B4C1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6-C74E-8F57-F8E38B4C15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46-C74E-8F57-F8E38B4C1593}"/>
              </c:ext>
            </c:extLst>
          </c:dPt>
          <c:cat>
            <c:strRef>
              <c:f>'Campus '!$L$2:$L$6</c:f>
              <c:strCache>
                <c:ptCount val="5"/>
                <c:pt idx="0">
                  <c:v>Group Work</c:v>
                </c:pt>
                <c:pt idx="1">
                  <c:v>Online</c:v>
                </c:pt>
                <c:pt idx="2">
                  <c:v>Personal</c:v>
                </c:pt>
                <c:pt idx="3">
                  <c:v>Time</c:v>
                </c:pt>
                <c:pt idx="4">
                  <c:v>Teaching Method</c:v>
                </c:pt>
              </c:strCache>
            </c:strRef>
          </c:cat>
          <c:val>
            <c:numRef>
              <c:f>'Campus '!$M$2:$M$6</c:f>
              <c:numCache>
                <c:formatCode>General</c:formatCode>
                <c:ptCount val="5"/>
                <c:pt idx="0">
                  <c:v>16</c:v>
                </c:pt>
                <c:pt idx="1">
                  <c:v>55</c:v>
                </c:pt>
                <c:pt idx="2">
                  <c:v>356</c:v>
                </c:pt>
                <c:pt idx="3">
                  <c:v>91</c:v>
                </c:pt>
                <c:pt idx="4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46-C74E-8F57-F8E38B4C1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'Campus '!$C$2</c:f>
              <c:strCache>
                <c:ptCount val="1"/>
                <c:pt idx="0">
                  <c:v>Group Work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'Campus '!$D$1:$J$1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'Campus '!$D$2:$J$2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E-E44A-B1BF-B757D192D645}"/>
            </c:ext>
          </c:extLst>
        </c:ser>
        <c:ser>
          <c:idx val="1"/>
          <c:order val="1"/>
          <c:tx>
            <c:strRef>
              <c:f>'Campus '!$C$3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'Campus '!$D$1:$J$1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'Campus '!$D$3:$J$3</c:f>
              <c:numCache>
                <c:formatCode>General</c:formatCode>
                <c:ptCount val="7"/>
                <c:pt idx="0">
                  <c:v>15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18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E-E44A-B1BF-B757D192D645}"/>
            </c:ext>
          </c:extLst>
        </c:ser>
        <c:ser>
          <c:idx val="2"/>
          <c:order val="2"/>
          <c:tx>
            <c:strRef>
              <c:f>'Campus '!$C$4</c:f>
              <c:strCache>
                <c:ptCount val="1"/>
                <c:pt idx="0">
                  <c:v>Personal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'Campus '!$D$1:$J$1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'Campus '!$D$4:$J$4</c:f>
              <c:numCache>
                <c:formatCode>General</c:formatCode>
                <c:ptCount val="7"/>
                <c:pt idx="0">
                  <c:v>54</c:v>
                </c:pt>
                <c:pt idx="1">
                  <c:v>45</c:v>
                </c:pt>
                <c:pt idx="2">
                  <c:v>41</c:v>
                </c:pt>
                <c:pt idx="3">
                  <c:v>26</c:v>
                </c:pt>
                <c:pt idx="4">
                  <c:v>101</c:v>
                </c:pt>
                <c:pt idx="5">
                  <c:v>37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E-E44A-B1BF-B757D192D645}"/>
            </c:ext>
          </c:extLst>
        </c:ser>
        <c:ser>
          <c:idx val="3"/>
          <c:order val="3"/>
          <c:tx>
            <c:strRef>
              <c:f>'Campus '!$C$5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'Campus '!$D$1:$J$1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'Campus '!$D$5:$J$5</c:f>
              <c:numCache>
                <c:formatCode>General</c:formatCode>
                <c:ptCount val="7"/>
                <c:pt idx="0">
                  <c:v>27</c:v>
                </c:pt>
                <c:pt idx="1">
                  <c:v>6</c:v>
                </c:pt>
                <c:pt idx="2">
                  <c:v>5</c:v>
                </c:pt>
                <c:pt idx="3">
                  <c:v>15</c:v>
                </c:pt>
                <c:pt idx="4">
                  <c:v>19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E-E44A-B1BF-B757D192D645}"/>
            </c:ext>
          </c:extLst>
        </c:ser>
        <c:ser>
          <c:idx val="4"/>
          <c:order val="4"/>
          <c:tx>
            <c:strRef>
              <c:f>'Campus '!$C$6</c:f>
              <c:strCache>
                <c:ptCount val="1"/>
                <c:pt idx="0">
                  <c:v>Teaching Method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'Campus '!$D$1:$J$1</c:f>
              <c:strCache>
                <c:ptCount val="7"/>
                <c:pt idx="0">
                  <c:v>Hawaii </c:v>
                </c:pt>
                <c:pt idx="1">
                  <c:v>Honolulu</c:v>
                </c:pt>
                <c:pt idx="2">
                  <c:v>Kapiolani</c:v>
                </c:pt>
                <c:pt idx="3">
                  <c:v>Kauai</c:v>
                </c:pt>
                <c:pt idx="4">
                  <c:v>Leeward</c:v>
                </c:pt>
                <c:pt idx="5">
                  <c:v>Maui</c:v>
                </c:pt>
                <c:pt idx="6">
                  <c:v>Windward </c:v>
                </c:pt>
              </c:strCache>
            </c:strRef>
          </c:cat>
          <c:val>
            <c:numRef>
              <c:f>'Campus '!$D$6:$J$6</c:f>
              <c:numCache>
                <c:formatCode>General</c:formatCode>
                <c:ptCount val="7"/>
                <c:pt idx="0">
                  <c:v>63</c:v>
                </c:pt>
                <c:pt idx="1">
                  <c:v>38</c:v>
                </c:pt>
                <c:pt idx="2">
                  <c:v>16</c:v>
                </c:pt>
                <c:pt idx="3">
                  <c:v>12</c:v>
                </c:pt>
                <c:pt idx="4">
                  <c:v>36</c:v>
                </c:pt>
                <c:pt idx="5">
                  <c:v>21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E-E44A-B1BF-B757D192D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57903"/>
        <c:axId val="2130277664"/>
      </c:barChart>
      <c:catAx>
        <c:axId val="1905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277664"/>
        <c:crosses val="autoZero"/>
        <c:auto val="1"/>
        <c:lblAlgn val="ctr"/>
        <c:lblOffset val="100"/>
        <c:noMultiLvlLbl val="0"/>
      </c:catAx>
      <c:valAx>
        <c:axId val="213027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5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82AC-C467-9247-AFE1-AC51CAB7E9BA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7E68-8BB3-114B-B10E-C6E842410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Inspired by the death of a loved one, Candy Chang converted a crumbling New Orleans house into a participatory installation with the prompt, “Before I die, I want to…”</a:t>
            </a:r>
          </a:p>
        </p:txBody>
      </p:sp>
    </p:spTree>
    <p:extLst>
      <p:ext uri="{BB962C8B-B14F-4D97-AF65-F5344CB8AC3E}">
        <p14:creationId xmlns:p14="http://schemas.microsoft.com/office/powerpoint/2010/main" val="277291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2000"/>
              </a:lnSpc>
              <a:defRPr sz="2100"/>
            </a:pPr>
            <a:r>
              <a:rPr lang="en-US" dirty="0"/>
              <a:t>Invite students to share feedback via anonymous speech boards/drop boxes on campus or via online submissions.</a:t>
            </a:r>
          </a:p>
          <a:p>
            <a:pPr>
              <a:lnSpc>
                <a:spcPct val="72000"/>
              </a:lnSpc>
              <a:defRPr sz="2100"/>
            </a:pPr>
            <a:r>
              <a:rPr lang="en-US" dirty="0"/>
              <a:t>Compile student data at each campus and across the UHCC system.</a:t>
            </a:r>
          </a:p>
          <a:p>
            <a:pPr>
              <a:lnSpc>
                <a:spcPct val="72000"/>
              </a:lnSpc>
              <a:defRPr sz="2100"/>
            </a:pPr>
            <a:r>
              <a:rPr lang="en-US" dirty="0"/>
              <a:t>Analyze for commonalities and identify unique qualities and/or experiences at individual campuses and throughout the UHCC system.</a:t>
            </a:r>
          </a:p>
          <a:p>
            <a:pPr>
              <a:lnSpc>
                <a:spcPct val="72000"/>
              </a:lnSpc>
              <a:defRPr sz="2100"/>
            </a:pPr>
            <a:r>
              <a:rPr lang="en-US" dirty="0"/>
              <a:t>Recommend strategies to address areas of need, especially in services and instruction for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77E68-8BB3-114B-B10E-C6E842410E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7119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3/8/19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40086" y="40084"/>
            <a:ext cx="6858002" cy="6777832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83CDF-60C0-5A49-A212-4CECEC2AD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14" y="947607"/>
            <a:ext cx="4389427" cy="4962786"/>
          </a:xfrm>
        </p:spPr>
        <p:txBody>
          <a:bodyPr anchor="ctr">
            <a:normAutofit/>
          </a:bodyPr>
          <a:lstStyle/>
          <a:p>
            <a:r>
              <a:rPr lang="en-US" dirty="0"/>
              <a:t>I wish my teachers knew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3D225-2729-9C44-BD41-A7EFD503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345" y="947607"/>
            <a:ext cx="4152655" cy="4962785"/>
          </a:xfrm>
          <a:effectLst/>
        </p:spPr>
        <p:txBody>
          <a:bodyPr anchor="ctr">
            <a:normAutofit/>
          </a:bodyPr>
          <a:lstStyle/>
          <a:p>
            <a:r>
              <a:rPr lang="en-US" sz="2800"/>
              <a:t>Results of a study by the Wo Learning Champions Generation XII</a:t>
            </a:r>
          </a:p>
        </p:txBody>
      </p:sp>
      <p:pic>
        <p:nvPicPr>
          <p:cNvPr id="4" name="Picture 5" descr="Picture 5">
            <a:extLst>
              <a:ext uri="{FF2B5EF4-FFF2-40B4-BE49-F238E27FC236}">
                <a16:creationId xmlns:a16="http://schemas.microsoft.com/office/drawing/2014/main" id="{C57B75C3-F1AB-F545-88F6-4213E4F40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99" y="5715821"/>
            <a:ext cx="2030245" cy="90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48385-FD70-624D-9A96-601E4771F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125" y="5630551"/>
            <a:ext cx="1503576" cy="9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7424821" y="2115632"/>
            <a:ext cx="3400258" cy="4295180"/>
            <a:chOff x="-44450" y="-44450"/>
            <a:chExt cx="4835921" cy="6108700"/>
          </a:xfrm>
        </p:grpSpPr>
        <p:pic>
          <p:nvPicPr>
            <p:cNvPr id="36" name="Word-cloud-for-concepts-related-to-inspiring-teachers.png"/>
            <p:cNvPicPr/>
            <p:nvPr/>
          </p:nvPicPr>
          <p:blipFill>
            <a:blip r:embed="rId2">
              <a:extLst/>
            </a:blip>
            <a:srcRect l="11591" r="11591"/>
            <a:stretch>
              <a:fillRect/>
            </a:stretch>
          </p:blipFill>
          <p:spPr>
            <a:xfrm>
              <a:off x="0" y="0"/>
              <a:ext cx="4747115" cy="6019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" name="Picture 3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4835922" cy="6108700"/>
            </a:xfrm>
            <a:prstGeom prst="rect">
              <a:avLst/>
            </a:prstGeom>
            <a:effectLst/>
          </p:spPr>
        </p:pic>
      </p:grp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 dirty="0">
                <a:solidFill>
                  <a:srgbClr val="FFFFFF"/>
                </a:solidFill>
              </a:rPr>
              <a:t>Teaching Methods</a:t>
            </a:r>
          </a:p>
        </p:txBody>
      </p:sp>
      <p:sp>
        <p:nvSpPr>
          <p:cNvPr id="39" name="Shape 39"/>
          <p:cNvSpPr>
            <a:spLocks noGrp="1"/>
          </p:cNvSpPr>
          <p:nvPr>
            <p:ph idx="1"/>
          </p:nvPr>
        </p:nvSpPr>
        <p:spPr>
          <a:xfrm>
            <a:off x="357188" y="2222287"/>
            <a:ext cx="6829425" cy="4295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Have students say names multiple times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Create a routine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Ask other students to answer questions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Post lecture notes in </a:t>
            </a:r>
            <a:r>
              <a:rPr sz="2000" dirty="0" err="1">
                <a:solidFill>
                  <a:srgbClr val="FFFFFF"/>
                </a:solidFill>
              </a:rPr>
              <a:t>Laulima</a:t>
            </a:r>
            <a:r>
              <a:rPr sz="2000" dirty="0">
                <a:solidFill>
                  <a:srgbClr val="FFFFFF"/>
                </a:solidFill>
              </a:rPr>
              <a:t> ahead of time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3-2-1: 3 key points, 2 connections, 1 question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Ask students, “What’s the next step?” This will slow you down.</a:t>
            </a:r>
          </a:p>
          <a:p>
            <a:pPr marL="274846" indent="-274846" defTabSz="260380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Share links to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93776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7695306" y="1964186"/>
            <a:ext cx="3402212" cy="4297692"/>
            <a:chOff x="-44450" y="-44450"/>
            <a:chExt cx="4838700" cy="6112271"/>
          </a:xfrm>
        </p:grpSpPr>
        <p:pic>
          <p:nvPicPr>
            <p:cNvPr id="42" name="download.jpg"/>
            <p:cNvPicPr/>
            <p:nvPr/>
          </p:nvPicPr>
          <p:blipFill>
            <a:blip r:embed="rId2">
              <a:extLst/>
            </a:blip>
            <a:srcRect l="10570" r="10570"/>
            <a:stretch>
              <a:fillRect/>
            </a:stretch>
          </p:blipFill>
          <p:spPr>
            <a:xfrm>
              <a:off x="0" y="0"/>
              <a:ext cx="4749894" cy="60233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4838700" cy="6112272"/>
            </a:xfrm>
            <a:prstGeom prst="rect">
              <a:avLst/>
            </a:prstGeom>
            <a:effectLst/>
          </p:spPr>
        </p:pic>
      </p:grp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Group work</a:t>
            </a:r>
          </a:p>
        </p:txBody>
      </p:sp>
      <p:sp>
        <p:nvSpPr>
          <p:cNvPr id="45" name="Shape 45"/>
          <p:cNvSpPr>
            <a:spLocks noGrp="1"/>
          </p:cNvSpPr>
          <p:nvPr>
            <p:ph idx="1"/>
          </p:nvPr>
        </p:nvSpPr>
        <p:spPr>
          <a:xfrm>
            <a:off x="271463" y="2222287"/>
            <a:ext cx="6629400" cy="4297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Professional development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Don’t use vague descriptions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Assign/define roles, and monitor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Asynchronous discussions for online classes.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Give a group grade and an individual grade. 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Is grading group work contrary to building relationships?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Tell students what they are doing well.</a:t>
            </a:r>
          </a:p>
          <a:p>
            <a:pPr marL="264666" indent="-264666" defTabSz="250736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Jigsaw</a:t>
            </a:r>
          </a:p>
        </p:txBody>
      </p:sp>
    </p:spTree>
    <p:extLst>
      <p:ext uri="{BB962C8B-B14F-4D97-AF65-F5344CB8AC3E}">
        <p14:creationId xmlns:p14="http://schemas.microsoft.com/office/powerpoint/2010/main" val="154671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7981740" y="2115632"/>
            <a:ext cx="3400258" cy="4295180"/>
            <a:chOff x="-44450" y="-44450"/>
            <a:chExt cx="4835921" cy="6108700"/>
          </a:xfrm>
        </p:grpSpPr>
        <p:pic>
          <p:nvPicPr>
            <p:cNvPr id="48" name="0_cgLC971kx-jrPhnT.jpg"/>
            <p:cNvPicPr/>
            <p:nvPr/>
          </p:nvPicPr>
          <p:blipFill>
            <a:blip r:embed="rId2">
              <a:extLst/>
            </a:blip>
            <a:srcRect l="10570" r="10570"/>
            <a:stretch>
              <a:fillRect/>
            </a:stretch>
          </p:blipFill>
          <p:spPr>
            <a:xfrm>
              <a:off x="0" y="0"/>
              <a:ext cx="4747115" cy="6019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Picture 4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4835922" cy="6108700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Personal Life</a:t>
            </a:r>
          </a:p>
        </p:txBody>
      </p:sp>
      <p:sp>
        <p:nvSpPr>
          <p:cNvPr id="51" name="Shape 51"/>
          <p:cNvSpPr>
            <a:spLocks noGrp="1"/>
          </p:cNvSpPr>
          <p:nvPr>
            <p:ph idx="1"/>
          </p:nvPr>
        </p:nvSpPr>
        <p:spPr>
          <a:xfrm>
            <a:off x="400055" y="2222287"/>
            <a:ext cx="7015163" cy="42951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Affordability - Consider OER or low cost resources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Keep some food in classroom or office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Encourage students to share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It’s hard to help students if they don’t share what’s going on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u="sng" dirty="0">
                <a:solidFill>
                  <a:srgbClr val="FFFFFF"/>
                </a:solidFill>
              </a:rPr>
              <a:t>Secrets of Success</a:t>
            </a:r>
            <a:r>
              <a:rPr sz="2000" dirty="0">
                <a:solidFill>
                  <a:srgbClr val="FFFFFF"/>
                </a:solidFill>
              </a:rPr>
              <a:t> - Study skills groups @ </a:t>
            </a:r>
            <a:r>
              <a:rPr sz="2000" dirty="0" err="1">
                <a:solidFill>
                  <a:srgbClr val="FFFFFF"/>
                </a:solidFill>
              </a:rPr>
              <a:t>KapCC</a:t>
            </a:r>
            <a:endParaRPr sz="2000" dirty="0">
              <a:solidFill>
                <a:srgbClr val="FFFFFF"/>
              </a:solidFill>
            </a:endParaRP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FFFFFF"/>
                </a:solidFill>
              </a:rPr>
              <a:t>Hinet</a:t>
            </a:r>
            <a:r>
              <a:rPr sz="2000" dirty="0">
                <a:solidFill>
                  <a:srgbClr val="FFFFFF"/>
                </a:solidFill>
              </a:rPr>
              <a:t>, food pantry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Ask student what he/she needs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Hui </a:t>
            </a:r>
            <a:r>
              <a:rPr sz="2000" dirty="0" err="1">
                <a:solidFill>
                  <a:srgbClr val="FFFFFF"/>
                </a:solidFill>
              </a:rPr>
              <a:t>Haumana</a:t>
            </a:r>
            <a:r>
              <a:rPr sz="2000" dirty="0">
                <a:solidFill>
                  <a:srgbClr val="FFFFFF"/>
                </a:solidFill>
              </a:rPr>
              <a:t> - Maui (food pantry, bus passes, no questions asked)</a:t>
            </a:r>
          </a:p>
        </p:txBody>
      </p:sp>
    </p:spTree>
    <p:extLst>
      <p:ext uri="{BB962C8B-B14F-4D97-AF65-F5344CB8AC3E}">
        <p14:creationId xmlns:p14="http://schemas.microsoft.com/office/powerpoint/2010/main" val="221388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8167477" y="2222287"/>
            <a:ext cx="3400258" cy="4298529"/>
            <a:chOff x="-44450" y="-44411"/>
            <a:chExt cx="4835921" cy="6113462"/>
          </a:xfrm>
        </p:grpSpPr>
        <p:pic>
          <p:nvPicPr>
            <p:cNvPr id="54" name="Screen Shot 2019-02-22 at 3.51.17 PM.png"/>
            <p:cNvPicPr/>
            <p:nvPr/>
          </p:nvPicPr>
          <p:blipFill>
            <a:blip r:embed="rId2">
              <a:extLst/>
            </a:blip>
            <a:srcRect l="70" r="66596"/>
            <a:stretch>
              <a:fillRect/>
            </a:stretch>
          </p:blipFill>
          <p:spPr>
            <a:xfrm>
              <a:off x="0" y="0"/>
              <a:ext cx="4747115" cy="6024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Picture 5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12"/>
              <a:ext cx="4835922" cy="6113464"/>
            </a:xfrm>
            <a:prstGeom prst="rect">
              <a:avLst/>
            </a:prstGeom>
            <a:effectLst/>
          </p:spPr>
        </p:pic>
      </p:grp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LMS/Online</a:t>
            </a:r>
          </a:p>
        </p:txBody>
      </p:sp>
      <p:sp>
        <p:nvSpPr>
          <p:cNvPr id="57" name="Shape 57"/>
          <p:cNvSpPr>
            <a:spLocks noGrp="1"/>
          </p:cNvSpPr>
          <p:nvPr>
            <p:ph idx="1"/>
          </p:nvPr>
        </p:nvSpPr>
        <p:spPr>
          <a:xfrm>
            <a:off x="271463" y="2222287"/>
            <a:ext cx="7658100" cy="4435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Make it clear when you’re available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Send students proposed schedules with amount of time per assignment. 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Demonstrate how to use. (Reserve computer room, create a video)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Use Google Hangout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Schedule </a:t>
            </a:r>
            <a:r>
              <a:rPr lang="en-US" sz="2000" dirty="0">
                <a:solidFill>
                  <a:srgbClr val="FFFFFF"/>
                </a:solidFill>
              </a:rPr>
              <a:t>face to face</a:t>
            </a:r>
            <a:r>
              <a:rPr sz="2000" dirty="0">
                <a:solidFill>
                  <a:srgbClr val="FFFFFF"/>
                </a:solidFill>
              </a:rPr>
              <a:t> lab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Use asynchronous communication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Screencast to record videos to educate students/faculty about online classes</a:t>
            </a:r>
          </a:p>
          <a:p>
            <a:pPr marL="251094" indent="-251094" defTabSz="237878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Make sure you understand platform before you use it!</a:t>
            </a:r>
          </a:p>
        </p:txBody>
      </p:sp>
    </p:spTree>
    <p:extLst>
      <p:ext uri="{BB962C8B-B14F-4D97-AF65-F5344CB8AC3E}">
        <p14:creationId xmlns:p14="http://schemas.microsoft.com/office/powerpoint/2010/main" val="390319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7973028" y="2115632"/>
            <a:ext cx="3400258" cy="4295180"/>
            <a:chOff x="-44450" y="-44450"/>
            <a:chExt cx="4835921" cy="6108700"/>
          </a:xfrm>
        </p:grpSpPr>
        <p:pic>
          <p:nvPicPr>
            <p:cNvPr id="60" name="msewsfQTSh-8.png"/>
            <p:cNvPicPr/>
            <p:nvPr/>
          </p:nvPicPr>
          <p:blipFill>
            <a:blip r:embed="rId2">
              <a:extLst/>
            </a:blip>
            <a:srcRect l="17142" r="17142"/>
            <a:stretch>
              <a:fillRect/>
            </a:stretch>
          </p:blipFill>
          <p:spPr>
            <a:xfrm>
              <a:off x="0" y="0"/>
              <a:ext cx="4747115" cy="6019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Picture 5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450" y="-44450"/>
              <a:ext cx="4835922" cy="6108700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63" name="Shape 63"/>
          <p:cNvSpPr>
            <a:spLocks noGrp="1"/>
          </p:cNvSpPr>
          <p:nvPr>
            <p:ph idx="1"/>
          </p:nvPr>
        </p:nvSpPr>
        <p:spPr>
          <a:xfrm>
            <a:off x="285750" y="2222287"/>
            <a:ext cx="7315200" cy="418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Do an assessment of your assignment before you assign it.</a:t>
            </a:r>
          </a:p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Talk to students one on one.</a:t>
            </a:r>
          </a:p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Group projects can be done in class</a:t>
            </a:r>
          </a:p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Help students map out schedules</a:t>
            </a:r>
          </a:p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For groupwork, allow to do individual parts outside of class, meet in class.</a:t>
            </a:r>
          </a:p>
          <a:p>
            <a:pPr marL="295205" indent="-295205" defTabSz="279667">
              <a:spcBef>
                <a:spcPts val="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Be clear about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07660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700"/>
            </a:pPr>
            <a:r>
              <a:t>Mahalo from Wo Learning Champions, Generation XII</a:t>
            </a:r>
          </a:p>
        </p:txBody>
      </p:sp>
      <p:pic>
        <p:nvPicPr>
          <p:cNvPr id="136" name="Content Placeholder 3" descr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16" y="1975623"/>
            <a:ext cx="5801784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6"/>
          <p:cNvSpPr txBox="1"/>
          <p:nvPr/>
        </p:nvSpPr>
        <p:spPr>
          <a:xfrm>
            <a:off x="502919" y="2243847"/>
            <a:ext cx="4864610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 i="1"/>
            </a:pPr>
            <a:r>
              <a:rPr sz="1400" dirty="0"/>
              <a:t>Kesha Kubo</a:t>
            </a:r>
            <a:r>
              <a:rPr sz="1400" b="0" i="0" dirty="0"/>
              <a:t>, Hawai‘i Community College</a:t>
            </a:r>
          </a:p>
          <a:p>
            <a:pPr>
              <a:defRPr sz="1600" b="1" i="1"/>
            </a:pPr>
            <a:r>
              <a:rPr sz="1400" dirty="0"/>
              <a:t>David </a:t>
            </a:r>
            <a:r>
              <a:rPr sz="1400" dirty="0" err="1"/>
              <a:t>Tsugawa</a:t>
            </a:r>
            <a:r>
              <a:rPr sz="1400" b="0" i="0" dirty="0"/>
              <a:t>, Hawai‘i Community College - </a:t>
            </a:r>
            <a:r>
              <a:rPr sz="1400" b="0" i="0" dirty="0" err="1"/>
              <a:t>Palamanui</a:t>
            </a:r>
            <a:endParaRPr sz="1400" b="0" i="0" dirty="0"/>
          </a:p>
          <a:p>
            <a:pPr>
              <a:defRPr sz="1600" b="1" i="1"/>
            </a:pPr>
            <a:r>
              <a:rPr sz="1400" dirty="0"/>
              <a:t>Ann </a:t>
            </a:r>
            <a:r>
              <a:rPr sz="1400" dirty="0" err="1"/>
              <a:t>Abeshima</a:t>
            </a:r>
            <a:r>
              <a:rPr sz="1400" b="0" i="0" dirty="0"/>
              <a:t>, Honolulu Community College </a:t>
            </a:r>
          </a:p>
          <a:p>
            <a:pPr>
              <a:defRPr sz="1600" b="1" i="1"/>
            </a:pPr>
            <a:r>
              <a:rPr sz="1400" dirty="0"/>
              <a:t>Cassandra Kam</a:t>
            </a:r>
            <a:r>
              <a:rPr sz="1400" b="0" i="0" dirty="0"/>
              <a:t>, Honolulu Community College</a:t>
            </a:r>
          </a:p>
          <a:p>
            <a:pPr>
              <a:defRPr sz="1600" b="1" i="1"/>
            </a:pPr>
            <a:r>
              <a:rPr sz="1400" dirty="0"/>
              <a:t>Alfie Gonzales</a:t>
            </a:r>
            <a:r>
              <a:rPr sz="1400" b="0" i="0" dirty="0"/>
              <a:t>, </a:t>
            </a:r>
            <a:r>
              <a:rPr sz="1400" b="0" i="0" dirty="0" err="1"/>
              <a:t>Kapi‘olani</a:t>
            </a:r>
            <a:r>
              <a:rPr sz="1400" b="0" i="0" dirty="0"/>
              <a:t> Community College  </a:t>
            </a:r>
          </a:p>
          <a:p>
            <a:pPr>
              <a:defRPr sz="1600" b="1" i="1"/>
            </a:pPr>
            <a:r>
              <a:rPr sz="1400" dirty="0"/>
              <a:t>Kelli Nakamura</a:t>
            </a:r>
            <a:r>
              <a:rPr sz="1400" b="0" i="0" dirty="0"/>
              <a:t>, </a:t>
            </a:r>
            <a:r>
              <a:rPr sz="1400" b="0" i="0" dirty="0" err="1"/>
              <a:t>Kapi‘olani</a:t>
            </a:r>
            <a:r>
              <a:rPr sz="1400" b="0" i="0" dirty="0"/>
              <a:t> Community College </a:t>
            </a:r>
          </a:p>
          <a:p>
            <a:pPr>
              <a:defRPr sz="1600" b="1" i="1"/>
            </a:pPr>
            <a:r>
              <a:rPr sz="1400" dirty="0"/>
              <a:t>Cheryl </a:t>
            </a:r>
            <a:r>
              <a:rPr sz="1400" dirty="0" err="1"/>
              <a:t>Stiglmeier</a:t>
            </a:r>
            <a:r>
              <a:rPr sz="1400" b="0" i="0" dirty="0"/>
              <a:t>, </a:t>
            </a:r>
            <a:r>
              <a:rPr sz="1400" b="0" i="0" dirty="0" err="1"/>
              <a:t>Kaua‘i</a:t>
            </a:r>
            <a:r>
              <a:rPr sz="1400" b="0" i="0" dirty="0"/>
              <a:t> Community College</a:t>
            </a:r>
          </a:p>
          <a:p>
            <a:pPr>
              <a:defRPr sz="1600" b="1" i="1"/>
            </a:pPr>
            <a:r>
              <a:rPr sz="1400" dirty="0"/>
              <a:t>Dennis Chun</a:t>
            </a:r>
            <a:r>
              <a:rPr sz="1400" b="0" i="0" dirty="0"/>
              <a:t>, </a:t>
            </a:r>
            <a:r>
              <a:rPr sz="1400" b="0" i="0" dirty="0" err="1"/>
              <a:t>Kaua‘i</a:t>
            </a:r>
            <a:r>
              <a:rPr sz="1400" b="0" i="0" dirty="0"/>
              <a:t> Community College  </a:t>
            </a:r>
          </a:p>
          <a:p>
            <a:pPr>
              <a:defRPr sz="1600" b="1" i="1"/>
            </a:pPr>
            <a:r>
              <a:rPr sz="1400" dirty="0"/>
              <a:t>Alyssa MacDonald</a:t>
            </a:r>
            <a:r>
              <a:rPr sz="1400" b="0" i="0" dirty="0"/>
              <a:t>, Leeward Community College</a:t>
            </a:r>
          </a:p>
          <a:p>
            <a:pPr>
              <a:defRPr sz="1600" b="1" i="1"/>
            </a:pPr>
            <a:r>
              <a:rPr sz="1400" dirty="0"/>
              <a:t>Summer Miles</a:t>
            </a:r>
            <a:r>
              <a:rPr sz="1400" b="0" i="0" dirty="0"/>
              <a:t>, Leeward Community College - </a:t>
            </a:r>
            <a:r>
              <a:rPr sz="1400" b="0" i="0" dirty="0" err="1"/>
              <a:t>Wai‘anae</a:t>
            </a:r>
            <a:endParaRPr sz="1400" b="0" i="0" dirty="0"/>
          </a:p>
          <a:p>
            <a:pPr>
              <a:defRPr sz="1600" b="1" i="1"/>
            </a:pPr>
            <a:r>
              <a:rPr sz="1400" dirty="0"/>
              <a:t>Neil </a:t>
            </a:r>
            <a:r>
              <a:rPr sz="1400" dirty="0" err="1"/>
              <a:t>Stotts</a:t>
            </a:r>
            <a:r>
              <a:rPr sz="1400" b="0" i="0" dirty="0"/>
              <a:t>, University of Hawai‘i Maui College</a:t>
            </a:r>
          </a:p>
          <a:p>
            <a:pPr>
              <a:defRPr sz="1600" b="1" i="1"/>
            </a:pPr>
            <a:r>
              <a:rPr sz="1400" dirty="0"/>
              <a:t>Samantha Bowe</a:t>
            </a:r>
            <a:r>
              <a:rPr sz="1400" b="0" i="0" dirty="0"/>
              <a:t>, University of Hawai‘i Maui College</a:t>
            </a:r>
          </a:p>
          <a:p>
            <a:pPr>
              <a:defRPr sz="1600" b="1" i="1"/>
            </a:pPr>
            <a:r>
              <a:rPr sz="1400" dirty="0"/>
              <a:t>Audrey </a:t>
            </a:r>
            <a:r>
              <a:rPr sz="1400" dirty="0" err="1"/>
              <a:t>Badua</a:t>
            </a:r>
            <a:r>
              <a:rPr sz="1400" b="0" i="0" dirty="0"/>
              <a:t>, Windward Community College</a:t>
            </a:r>
          </a:p>
          <a:p>
            <a:pPr>
              <a:defRPr sz="1600" b="1" i="1"/>
            </a:pPr>
            <a:r>
              <a:rPr sz="1400" dirty="0"/>
              <a:t>Trish Brubaker</a:t>
            </a:r>
            <a:r>
              <a:rPr sz="1400" b="0" i="0" dirty="0"/>
              <a:t>, Windward Community College </a:t>
            </a:r>
          </a:p>
          <a:p>
            <a:pPr>
              <a:defRPr sz="1600"/>
            </a:pPr>
            <a:endParaRPr sz="1400" b="0" i="0" dirty="0"/>
          </a:p>
          <a:p>
            <a:pPr>
              <a:defRPr sz="1600" b="1" i="1"/>
            </a:pPr>
            <a:r>
              <a:rPr sz="1400" dirty="0"/>
              <a:t>Louise </a:t>
            </a:r>
            <a:r>
              <a:rPr sz="1400" dirty="0" err="1"/>
              <a:t>Pagotto</a:t>
            </a:r>
            <a:r>
              <a:rPr sz="1400" b="0" i="0" dirty="0"/>
              <a:t>, </a:t>
            </a:r>
            <a:r>
              <a:rPr sz="1400" b="0" i="0" dirty="0" err="1"/>
              <a:t>Kapi‘olani</a:t>
            </a:r>
            <a:r>
              <a:rPr sz="1400" b="0" i="0" dirty="0"/>
              <a:t> Community College (convener)</a:t>
            </a:r>
          </a:p>
          <a:p>
            <a:pPr>
              <a:defRPr sz="1600"/>
            </a:pPr>
            <a:endParaRPr sz="1400" b="0" i="0" dirty="0"/>
          </a:p>
        </p:txBody>
      </p:sp>
    </p:spTree>
    <p:extLst>
      <p:ext uri="{BB962C8B-B14F-4D97-AF65-F5344CB8AC3E}">
        <p14:creationId xmlns:p14="http://schemas.microsoft.com/office/powerpoint/2010/main" val="4995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Inspired by TED Talks:  Candy Chang</a:t>
            </a:r>
          </a:p>
        </p:txBody>
      </p:sp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345" y="2282381"/>
            <a:ext cx="5946831" cy="3341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Content Placeholder 6" descr="Content Placeholder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4544" y="2282381"/>
            <a:ext cx="5035768" cy="334118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414345" y="6181344"/>
            <a:ext cx="1027499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https://www.ted.com/talks/candy_chang_before_i_die_i_want_to?utm_campaign=tedspread&amp;utm_medium=referral&amp;utm_source=tedcomshare</a:t>
            </a:r>
          </a:p>
        </p:txBody>
      </p:sp>
    </p:spTree>
    <p:extLst>
      <p:ext uri="{BB962C8B-B14F-4D97-AF65-F5344CB8AC3E}">
        <p14:creationId xmlns:p14="http://schemas.microsoft.com/office/powerpoint/2010/main" val="236326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 Wish My Teacher</a:t>
            </a:r>
            <a:r>
              <a:rPr lang="en-US" dirty="0"/>
              <a:t>s</a:t>
            </a:r>
            <a:r>
              <a:rPr dirty="0"/>
              <a:t> Knew…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18713" y="2257011"/>
            <a:ext cx="10554574" cy="423638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SzTx/>
              <a:buNone/>
              <a:defRPr sz="2300"/>
            </a:pPr>
            <a:r>
              <a:rPr dirty="0"/>
              <a:t>This project will: </a:t>
            </a:r>
          </a:p>
          <a:p>
            <a:pPr>
              <a:lnSpc>
                <a:spcPct val="110000"/>
              </a:lnSpc>
              <a:defRPr sz="2300"/>
            </a:pPr>
            <a:r>
              <a:rPr dirty="0"/>
              <a:t>Provide</a:t>
            </a:r>
            <a:r>
              <a:rPr lang="en-US" dirty="0"/>
              <a:t>d</a:t>
            </a:r>
            <a:r>
              <a:rPr dirty="0"/>
              <a:t> students an </a:t>
            </a:r>
            <a:r>
              <a:rPr dirty="0">
                <a:solidFill>
                  <a:srgbClr val="FF0000"/>
                </a:solidFill>
              </a:rPr>
              <a:t>opportunity to express</a:t>
            </a:r>
            <a:r>
              <a:rPr dirty="0"/>
              <a:t> their challenges and aspirations, and in so doing highlight the issues that matter to them as these issues relate to diversity on each of the different campuses; </a:t>
            </a:r>
          </a:p>
          <a:p>
            <a:pPr>
              <a:lnSpc>
                <a:spcPct val="110000"/>
              </a:lnSpc>
              <a:defRPr sz="2300"/>
            </a:pPr>
            <a:r>
              <a:rPr dirty="0"/>
              <a:t>Provide</a:t>
            </a:r>
            <a:r>
              <a:rPr lang="en-US" dirty="0"/>
              <a:t>d</a:t>
            </a:r>
            <a:r>
              <a:rPr dirty="0"/>
              <a:t> students with a </a:t>
            </a:r>
            <a:r>
              <a:rPr dirty="0">
                <a:solidFill>
                  <a:srgbClr val="FF0000"/>
                </a:solidFill>
              </a:rPr>
              <a:t>vehicle to build bridges with others </a:t>
            </a:r>
            <a:r>
              <a:rPr dirty="0"/>
              <a:t>who share commonalities and/or who can serve as advocates;</a:t>
            </a:r>
            <a:endParaRPr lang="en-US" dirty="0"/>
          </a:p>
          <a:p>
            <a:pPr>
              <a:lnSpc>
                <a:spcPct val="110000"/>
              </a:lnSpc>
              <a:defRPr sz="2300"/>
            </a:pPr>
            <a:r>
              <a:rPr lang="en-US" dirty="0"/>
              <a:t>Increased </a:t>
            </a:r>
            <a:r>
              <a:rPr lang="en-US" dirty="0">
                <a:solidFill>
                  <a:srgbClr val="FF0000"/>
                </a:solidFill>
              </a:rPr>
              <a:t>awareness across all sectors of the campus community </a:t>
            </a:r>
            <a:r>
              <a:rPr lang="en-US" dirty="0"/>
              <a:t>(students, faculty, APT, administrators, civil servants) of the various factors that define and shape our students' experiences of college;</a:t>
            </a:r>
            <a:endParaRPr dirty="0"/>
          </a:p>
          <a:p>
            <a:pPr>
              <a:lnSpc>
                <a:spcPct val="110000"/>
              </a:lnSpc>
              <a:defRPr sz="2300"/>
            </a:pPr>
            <a:r>
              <a:rPr dirty="0"/>
              <a:t>Inspire</a:t>
            </a:r>
            <a:r>
              <a:rPr lang="en-US" dirty="0"/>
              <a:t>d</a:t>
            </a:r>
            <a:r>
              <a:rPr dirty="0"/>
              <a:t> various campus sectors to </a:t>
            </a:r>
            <a:r>
              <a:rPr dirty="0">
                <a:solidFill>
                  <a:srgbClr val="FF0000"/>
                </a:solidFill>
              </a:rPr>
              <a:t>mobilize around the issues </a:t>
            </a:r>
            <a:r>
              <a:rPr dirty="0"/>
              <a:t>that come to light; </a:t>
            </a:r>
          </a:p>
          <a:p>
            <a:pPr>
              <a:lnSpc>
                <a:spcPct val="110000"/>
              </a:lnSpc>
              <a:defRPr sz="2300"/>
            </a:pPr>
            <a:r>
              <a:rPr dirty="0"/>
              <a:t>Encourage</a:t>
            </a:r>
            <a:r>
              <a:rPr lang="en-US" dirty="0"/>
              <a:t>d</a:t>
            </a:r>
            <a:r>
              <a:rPr dirty="0"/>
              <a:t> administrators to </a:t>
            </a:r>
            <a:r>
              <a:rPr dirty="0">
                <a:solidFill>
                  <a:srgbClr val="FF0000"/>
                </a:solidFill>
              </a:rPr>
              <a:t>dedicate permanent public spaces </a:t>
            </a:r>
            <a:r>
              <a:rPr dirty="0"/>
              <a:t>on their campuses for students to express themselves in ways that enhance their college experience.</a:t>
            </a:r>
          </a:p>
        </p:txBody>
      </p:sp>
    </p:spTree>
    <p:extLst>
      <p:ext uri="{BB962C8B-B14F-4D97-AF65-F5344CB8AC3E}">
        <p14:creationId xmlns:p14="http://schemas.microsoft.com/office/powerpoint/2010/main" val="233848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the Wo Learning Champions </a:t>
            </a:r>
            <a:r>
              <a:rPr lang="en-US" dirty="0"/>
              <a:t>did</a:t>
            </a:r>
            <a:r>
              <a:rPr dirty="0"/>
              <a:t>:</a:t>
            </a:r>
          </a:p>
        </p:txBody>
      </p:sp>
      <p:pic>
        <p:nvPicPr>
          <p:cNvPr id="12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6851" y="2589343"/>
            <a:ext cx="8518297" cy="38214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939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Small changes can make a big difference</a:t>
            </a:r>
          </a:p>
        </p:txBody>
      </p:sp>
    </p:spTree>
    <p:extLst>
      <p:ext uri="{BB962C8B-B14F-4D97-AF65-F5344CB8AC3E}">
        <p14:creationId xmlns:p14="http://schemas.microsoft.com/office/powerpoint/2010/main" val="338335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E5EFE-6205-444A-9F57-B461DD2D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Overall Results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A1A2BD8-CC9E-674C-A577-7215E8F09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84485"/>
              </p:ext>
            </p:extLst>
          </p:nvPr>
        </p:nvGraphicFramePr>
        <p:xfrm>
          <a:off x="643467" y="643466"/>
          <a:ext cx="6268060" cy="560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824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88CE6-7B13-B84B-811F-40F7329DA1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Results by Category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ED57AC-4EAF-AE47-A8E0-15632BA56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18130"/>
              </p:ext>
            </p:extLst>
          </p:nvPr>
        </p:nvGraphicFramePr>
        <p:xfrm>
          <a:off x="5280472" y="643465"/>
          <a:ext cx="6268062" cy="539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657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1655D-86DD-44E5-9999-B2135809D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11443580-A880-4C5F-9EB1-FC254EC65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88CE6-7B13-B84B-811F-40F7329DA1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1514" y="5151992"/>
            <a:ext cx="10930487" cy="67344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Results by Category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FDB2F30-543D-0242-A89E-0729D3B0F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802912"/>
              </p:ext>
            </p:extLst>
          </p:nvPr>
        </p:nvGraphicFramePr>
        <p:xfrm>
          <a:off x="451514" y="447675"/>
          <a:ext cx="11288972" cy="407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47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1" y="800004"/>
            <a:ext cx="10096500" cy="4872133"/>
          </a:xfrm>
          <a:prstGeom prst="rect">
            <a:avLst/>
          </a:prstGeom>
          <a:ln w="889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2097174" y="2098635"/>
            <a:ext cx="7997652" cy="2210342"/>
          </a:xfrm>
          <a:prstGeom prst="rect">
            <a:avLst/>
          </a:prstGeom>
        </p:spPr>
        <p:txBody>
          <a:bodyPr/>
          <a:lstStyle>
            <a:lvl1pPr defTabSz="393192">
              <a:defRPr sz="6192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354" dirty="0"/>
              <a:t>What did we learn from our </a:t>
            </a:r>
            <a:r>
              <a:rPr sz="4354" dirty="0" err="1"/>
              <a:t>students?What</a:t>
            </a:r>
            <a:r>
              <a:rPr sz="4354" dirty="0"/>
              <a:t> are we going to do about it?</a:t>
            </a:r>
          </a:p>
        </p:txBody>
      </p:sp>
    </p:spTree>
    <p:extLst>
      <p:ext uri="{BB962C8B-B14F-4D97-AF65-F5344CB8AC3E}">
        <p14:creationId xmlns:p14="http://schemas.microsoft.com/office/powerpoint/2010/main" val="332478222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771</Words>
  <Application>Microsoft Macintosh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Quotable</vt:lpstr>
      <vt:lpstr>I wish my teachers knew</vt:lpstr>
      <vt:lpstr>Inspired by TED Talks:  Candy Chang</vt:lpstr>
      <vt:lpstr>I Wish My Teachers Knew…</vt:lpstr>
      <vt:lpstr>What the Wo Learning Champions did:</vt:lpstr>
      <vt:lpstr>Small changes can make a big difference</vt:lpstr>
      <vt:lpstr>Overall Results</vt:lpstr>
      <vt:lpstr>Results by Category</vt:lpstr>
      <vt:lpstr>Results by Category</vt:lpstr>
      <vt:lpstr>What did we learn from our students?What are we going to do about it?</vt:lpstr>
      <vt:lpstr>Teaching Methods</vt:lpstr>
      <vt:lpstr>Group work</vt:lpstr>
      <vt:lpstr>Personal Life</vt:lpstr>
      <vt:lpstr>LMS/Online</vt:lpstr>
      <vt:lpstr>Time</vt:lpstr>
      <vt:lpstr>Mahalo from Wo Learning Champions, Generation XII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wish my teachers knew</dc:title>
  <dc:creator>Alyssa MacDonald</dc:creator>
  <cp:lastModifiedBy>Samantha Bowe</cp:lastModifiedBy>
  <cp:revision>3</cp:revision>
  <dcterms:created xsi:type="dcterms:W3CDTF">2019-02-28T07:08:28Z</dcterms:created>
  <dcterms:modified xsi:type="dcterms:W3CDTF">2019-03-08T20:45:17Z</dcterms:modified>
</cp:coreProperties>
</file>